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83" r:id="rId3"/>
    <p:sldId id="280" r:id="rId4"/>
    <p:sldId id="257" r:id="rId5"/>
    <p:sldId id="295" r:id="rId6"/>
    <p:sldId id="290" r:id="rId7"/>
    <p:sldId id="296" r:id="rId8"/>
    <p:sldId id="262" r:id="rId9"/>
    <p:sldId id="284" r:id="rId10"/>
    <p:sldId id="294" r:id="rId11"/>
    <p:sldId id="285" r:id="rId12"/>
    <p:sldId id="286" r:id="rId13"/>
    <p:sldId id="292" r:id="rId14"/>
    <p:sldId id="291" r:id="rId15"/>
    <p:sldId id="28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8" autoAdjust="0"/>
    <p:restoredTop sz="96058" autoAdjust="0"/>
  </p:normalViewPr>
  <p:slideViewPr>
    <p:cSldViewPr>
      <p:cViewPr varScale="1">
        <p:scale>
          <a:sx n="106" d="100"/>
          <a:sy n="106" d="100"/>
        </p:scale>
        <p:origin x="1724" y="68"/>
      </p:cViewPr>
      <p:guideLst>
        <p:guide orient="horz" pos="2160"/>
        <p:guide pos="2880"/>
      </p:guideLst>
    </p:cSldViewPr>
  </p:slideViewPr>
  <p:outlineViewPr>
    <p:cViewPr>
      <p:scale>
        <a:sx n="33" d="100"/>
        <a:sy n="33" d="100"/>
      </p:scale>
      <p:origin x="0" y="-1306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08533E0D-8BF0-4560-85C7-0EE8D1F0CB01}"/>
    <pc:docChg chg="delSld modSld">
      <pc:chgData name="Joe Mahoney" userId="8be4dd9d9bd97828" providerId="LiveId" clId="{08533E0D-8BF0-4560-85C7-0EE8D1F0CB01}" dt="2024-01-22T23:15:42.984" v="67" actId="14100"/>
      <pc:docMkLst>
        <pc:docMk/>
      </pc:docMkLst>
      <pc:sldChg chg="modSp mod">
        <pc:chgData name="Joe Mahoney" userId="8be4dd9d9bd97828" providerId="LiveId" clId="{08533E0D-8BF0-4560-85C7-0EE8D1F0CB01}" dt="2024-01-22T23:15:11.683" v="63" actId="404"/>
        <pc:sldMkLst>
          <pc:docMk/>
          <pc:sldMk cId="2292417137" sldId="280"/>
        </pc:sldMkLst>
        <pc:spChg chg="mod">
          <ac:chgData name="Joe Mahoney" userId="8be4dd9d9bd97828" providerId="LiveId" clId="{08533E0D-8BF0-4560-85C7-0EE8D1F0CB01}" dt="2024-01-22T23:15:11.683" v="63" actId="404"/>
          <ac:spMkLst>
            <pc:docMk/>
            <pc:sldMk cId="2292417137" sldId="280"/>
            <ac:spMk id="2" creationId="{00000000-0000-0000-0000-000000000000}"/>
          </ac:spMkLst>
        </pc:spChg>
      </pc:sldChg>
      <pc:sldChg chg="modSp mod">
        <pc:chgData name="Joe Mahoney" userId="8be4dd9d9bd97828" providerId="LiveId" clId="{08533E0D-8BF0-4560-85C7-0EE8D1F0CB01}" dt="2024-01-22T23:14:50.801" v="61" actId="404"/>
        <pc:sldMkLst>
          <pc:docMk/>
          <pc:sldMk cId="3949519155" sldId="282"/>
        </pc:sldMkLst>
        <pc:spChg chg="mod">
          <ac:chgData name="Joe Mahoney" userId="8be4dd9d9bd97828" providerId="LiveId" clId="{08533E0D-8BF0-4560-85C7-0EE8D1F0CB01}" dt="2024-01-22T23:14:50.801" v="61" actId="404"/>
          <ac:spMkLst>
            <pc:docMk/>
            <pc:sldMk cId="3949519155" sldId="282"/>
            <ac:spMk id="2" creationId="{00000000-0000-0000-0000-000000000000}"/>
          </ac:spMkLst>
        </pc:spChg>
      </pc:sldChg>
      <pc:sldChg chg="modSp mod">
        <pc:chgData name="Joe Mahoney" userId="8be4dd9d9bd97828" providerId="LiveId" clId="{08533E0D-8BF0-4560-85C7-0EE8D1F0CB01}" dt="2024-01-22T23:15:06.141" v="62" actId="404"/>
        <pc:sldMkLst>
          <pc:docMk/>
          <pc:sldMk cId="589489715" sldId="283"/>
        </pc:sldMkLst>
        <pc:spChg chg="mod">
          <ac:chgData name="Joe Mahoney" userId="8be4dd9d9bd97828" providerId="LiveId" clId="{08533E0D-8BF0-4560-85C7-0EE8D1F0CB01}" dt="2024-01-22T23:15:06.141" v="62" actId="404"/>
          <ac:spMkLst>
            <pc:docMk/>
            <pc:sldMk cId="589489715" sldId="283"/>
            <ac:spMk id="2" creationId="{00000000-0000-0000-0000-000000000000}"/>
          </ac:spMkLst>
        </pc:spChg>
      </pc:sldChg>
      <pc:sldChg chg="modSp mod">
        <pc:chgData name="Joe Mahoney" userId="8be4dd9d9bd97828" providerId="LiveId" clId="{08533E0D-8BF0-4560-85C7-0EE8D1F0CB01}" dt="2024-01-22T23:14:41.565" v="59" actId="20577"/>
        <pc:sldMkLst>
          <pc:docMk/>
          <pc:sldMk cId="2652651433" sldId="291"/>
        </pc:sldMkLst>
        <pc:spChg chg="mod">
          <ac:chgData name="Joe Mahoney" userId="8be4dd9d9bd97828" providerId="LiveId" clId="{08533E0D-8BF0-4560-85C7-0EE8D1F0CB01}" dt="2024-01-22T23:14:41.565" v="59" actId="20577"/>
          <ac:spMkLst>
            <pc:docMk/>
            <pc:sldMk cId="2652651433" sldId="291"/>
            <ac:spMk id="5" creationId="{8096BADF-64C0-4833-AA6D-787E6EDE9A68}"/>
          </ac:spMkLst>
        </pc:spChg>
      </pc:sldChg>
      <pc:sldChg chg="del">
        <pc:chgData name="Joe Mahoney" userId="8be4dd9d9bd97828" providerId="LiveId" clId="{08533E0D-8BF0-4560-85C7-0EE8D1F0CB01}" dt="2024-01-22T23:14:00.357" v="3" actId="2696"/>
        <pc:sldMkLst>
          <pc:docMk/>
          <pc:sldMk cId="1336535557" sldId="293"/>
        </pc:sldMkLst>
      </pc:sldChg>
      <pc:sldChg chg="modSp mod">
        <pc:chgData name="Joe Mahoney" userId="8be4dd9d9bd97828" providerId="LiveId" clId="{08533E0D-8BF0-4560-85C7-0EE8D1F0CB01}" dt="2024-01-22T23:13:09.491" v="2" actId="1076"/>
        <pc:sldMkLst>
          <pc:docMk/>
          <pc:sldMk cId="2519974348" sldId="295"/>
        </pc:sldMkLst>
        <pc:spChg chg="mod">
          <ac:chgData name="Joe Mahoney" userId="8be4dd9d9bd97828" providerId="LiveId" clId="{08533E0D-8BF0-4560-85C7-0EE8D1F0CB01}" dt="2024-01-22T23:13:09.491" v="2" actId="1076"/>
          <ac:spMkLst>
            <pc:docMk/>
            <pc:sldMk cId="2519974348" sldId="295"/>
            <ac:spMk id="14" creationId="{B42F18BF-CD68-427A-862F-EB5F35FC089C}"/>
          </ac:spMkLst>
        </pc:spChg>
      </pc:sldChg>
      <pc:sldChg chg="modSp mod">
        <pc:chgData name="Joe Mahoney" userId="8be4dd9d9bd97828" providerId="LiveId" clId="{08533E0D-8BF0-4560-85C7-0EE8D1F0CB01}" dt="2024-01-22T23:15:42.984" v="67" actId="14100"/>
        <pc:sldMkLst>
          <pc:docMk/>
          <pc:sldMk cId="2234364171" sldId="296"/>
        </pc:sldMkLst>
        <pc:spChg chg="mod">
          <ac:chgData name="Joe Mahoney" userId="8be4dd9d9bd97828" providerId="LiveId" clId="{08533E0D-8BF0-4560-85C7-0EE8D1F0CB01}" dt="2024-01-22T23:15:42.984" v="67" actId="14100"/>
          <ac:spMkLst>
            <pc:docMk/>
            <pc:sldMk cId="2234364171" sldId="296"/>
            <ac:spMk id="2" creationId="{AF5EE5EB-8915-4A9F-BC58-588E05AAAED8}"/>
          </ac:spMkLst>
        </pc:spChg>
        <pc:spChg chg="mod">
          <ac:chgData name="Joe Mahoney" userId="8be4dd9d9bd97828" providerId="LiveId" clId="{08533E0D-8BF0-4560-85C7-0EE8D1F0CB01}" dt="2024-01-22T23:14:26.793" v="58" actId="20577"/>
          <ac:spMkLst>
            <pc:docMk/>
            <pc:sldMk cId="2234364171" sldId="296"/>
            <ac:spMk id="6" creationId="{81FECACA-1F7C-4CFD-AA21-E157C4A8DB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D754C3-1F60-4DA6-9E6F-0ECD0EAF24CA}" type="datetimeFigureOut">
              <a:rPr lang="en-US" smtClean="0"/>
              <a:t>1/22/2024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ECEC3DA-3A5C-47BB-B830-CCFC94C43CE8}" type="slidenum">
              <a:rPr lang="en-US" smtClean="0"/>
              <a:t>‹#›</a:t>
            </a:fld>
            <a:endParaRPr lang="en-US"/>
          </a:p>
        </p:txBody>
      </p:sp>
    </p:spTree>
    <p:extLst>
      <p:ext uri="{BB962C8B-B14F-4D97-AF65-F5344CB8AC3E}">
        <p14:creationId xmlns:p14="http://schemas.microsoft.com/office/powerpoint/2010/main" val="151480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CEC3DA-3A5C-47BB-B830-CCFC94C43CE8}" type="slidenum">
              <a:rPr lang="en-US" smtClean="0"/>
              <a:t>1</a:t>
            </a:fld>
            <a:endParaRPr lang="en-US"/>
          </a:p>
        </p:txBody>
      </p:sp>
    </p:spTree>
    <p:extLst>
      <p:ext uri="{BB962C8B-B14F-4D97-AF65-F5344CB8AC3E}">
        <p14:creationId xmlns:p14="http://schemas.microsoft.com/office/powerpoint/2010/main" val="222574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13</a:t>
            </a:fld>
            <a:endParaRPr lang="en-US"/>
          </a:p>
        </p:txBody>
      </p:sp>
    </p:spTree>
    <p:extLst>
      <p:ext uri="{BB962C8B-B14F-4D97-AF65-F5344CB8AC3E}">
        <p14:creationId xmlns:p14="http://schemas.microsoft.com/office/powerpoint/2010/main" val="397463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14</a:t>
            </a:fld>
            <a:endParaRPr lang="en-US"/>
          </a:p>
        </p:txBody>
      </p:sp>
    </p:spTree>
    <p:extLst>
      <p:ext uri="{BB962C8B-B14F-4D97-AF65-F5344CB8AC3E}">
        <p14:creationId xmlns:p14="http://schemas.microsoft.com/office/powerpoint/2010/main" val="3501870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15</a:t>
            </a:fld>
            <a:endParaRPr lang="en-US"/>
          </a:p>
        </p:txBody>
      </p:sp>
    </p:spTree>
    <p:extLst>
      <p:ext uri="{BB962C8B-B14F-4D97-AF65-F5344CB8AC3E}">
        <p14:creationId xmlns:p14="http://schemas.microsoft.com/office/powerpoint/2010/main" val="2596145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2</a:t>
            </a:fld>
            <a:endParaRPr lang="en-US"/>
          </a:p>
        </p:txBody>
      </p:sp>
    </p:spTree>
    <p:extLst>
      <p:ext uri="{BB962C8B-B14F-4D97-AF65-F5344CB8AC3E}">
        <p14:creationId xmlns:p14="http://schemas.microsoft.com/office/powerpoint/2010/main" val="230051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4</a:t>
            </a:fld>
            <a:endParaRPr lang="en-US"/>
          </a:p>
        </p:txBody>
      </p:sp>
    </p:spTree>
    <p:extLst>
      <p:ext uri="{BB962C8B-B14F-4D97-AF65-F5344CB8AC3E}">
        <p14:creationId xmlns:p14="http://schemas.microsoft.com/office/powerpoint/2010/main" val="1256287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5</a:t>
            </a:fld>
            <a:endParaRPr lang="en-US"/>
          </a:p>
        </p:txBody>
      </p:sp>
    </p:spTree>
    <p:extLst>
      <p:ext uri="{BB962C8B-B14F-4D97-AF65-F5344CB8AC3E}">
        <p14:creationId xmlns:p14="http://schemas.microsoft.com/office/powerpoint/2010/main" val="1155729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6</a:t>
            </a:fld>
            <a:endParaRPr lang="en-US"/>
          </a:p>
        </p:txBody>
      </p:sp>
    </p:spTree>
    <p:extLst>
      <p:ext uri="{BB962C8B-B14F-4D97-AF65-F5344CB8AC3E}">
        <p14:creationId xmlns:p14="http://schemas.microsoft.com/office/powerpoint/2010/main" val="320791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EECEC3DA-3A5C-47BB-B830-CCFC94C43CE8}" type="slidenum">
              <a:rPr lang="en-US" smtClean="0"/>
              <a:t>8</a:t>
            </a:fld>
            <a:endParaRPr lang="en-US"/>
          </a:p>
        </p:txBody>
      </p:sp>
    </p:spTree>
    <p:extLst>
      <p:ext uri="{BB962C8B-B14F-4D97-AF65-F5344CB8AC3E}">
        <p14:creationId xmlns:p14="http://schemas.microsoft.com/office/powerpoint/2010/main" val="86865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9</a:t>
            </a:fld>
            <a:endParaRPr lang="en-US"/>
          </a:p>
        </p:txBody>
      </p:sp>
    </p:spTree>
    <p:extLst>
      <p:ext uri="{BB962C8B-B14F-4D97-AF65-F5344CB8AC3E}">
        <p14:creationId xmlns:p14="http://schemas.microsoft.com/office/powerpoint/2010/main" val="154833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11</a:t>
            </a:fld>
            <a:endParaRPr lang="en-US"/>
          </a:p>
        </p:txBody>
      </p:sp>
    </p:spTree>
    <p:extLst>
      <p:ext uri="{BB962C8B-B14F-4D97-AF65-F5344CB8AC3E}">
        <p14:creationId xmlns:p14="http://schemas.microsoft.com/office/powerpoint/2010/main" val="3255644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ECEC3DA-3A5C-47BB-B830-CCFC94C43CE8}" type="slidenum">
              <a:rPr lang="en-US" smtClean="0"/>
              <a:t>12</a:t>
            </a:fld>
            <a:endParaRPr lang="en-US"/>
          </a:p>
        </p:txBody>
      </p:sp>
    </p:spTree>
    <p:extLst>
      <p:ext uri="{BB962C8B-B14F-4D97-AF65-F5344CB8AC3E}">
        <p14:creationId xmlns:p14="http://schemas.microsoft.com/office/powerpoint/2010/main" val="3680962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86000" y="2590800"/>
            <a:ext cx="6705600" cy="1676400"/>
          </a:xfrm>
        </p:spPr>
        <p:txBody>
          <a:bodyPr anchor="b" anchorCtr="0"/>
          <a:lstStyle>
            <a:lvl1pPr algn="r">
              <a:defRPr b="1">
                <a:solidFill>
                  <a:srgbClr val="E46C0A"/>
                </a:solidFill>
              </a:defRPr>
            </a:lvl1pPr>
          </a:lstStyle>
          <a:p>
            <a:r>
              <a:rPr lang="en-US" dirty="0"/>
              <a:t>Click to Add Title</a:t>
            </a:r>
          </a:p>
        </p:txBody>
      </p:sp>
      <p:sp>
        <p:nvSpPr>
          <p:cNvPr id="3" name="Subtitle 2"/>
          <p:cNvSpPr>
            <a:spLocks noGrp="1"/>
          </p:cNvSpPr>
          <p:nvPr>
            <p:ph type="subTitle" idx="1" hasCustomPrompt="1"/>
          </p:nvPr>
        </p:nvSpPr>
        <p:spPr>
          <a:xfrm>
            <a:off x="2971800" y="4419600"/>
            <a:ext cx="6019800" cy="9144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5551797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lvl1pPr>
              <a:defRPr>
                <a:solidFill>
                  <a:srgbClr val="E46C0A"/>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57200" y="1752601"/>
            <a:ext cx="8229600" cy="4267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6" name="Slide Number Placeholder 5"/>
          <p:cNvSpPr>
            <a:spLocks noGrp="1"/>
          </p:cNvSpPr>
          <p:nvPr>
            <p:ph type="sldNum" sz="quarter" idx="12"/>
          </p:nvPr>
        </p:nvSpPr>
        <p:spPr/>
        <p:txBody>
          <a:bodyPr/>
          <a:lstStyle/>
          <a:p>
            <a:fld id="{5F8C7318-DA4F-4747-A4B0-DD20411D1689}" type="slidenum">
              <a:rPr lang="en-US" smtClean="0"/>
              <a:t>‹#›</a:t>
            </a:fld>
            <a:endParaRPr lang="en-US"/>
          </a:p>
        </p:txBody>
      </p:sp>
    </p:spTree>
    <p:extLst>
      <p:ext uri="{BB962C8B-B14F-4D97-AF65-F5344CB8AC3E}">
        <p14:creationId xmlns:p14="http://schemas.microsoft.com/office/powerpoint/2010/main" val="19784581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C7318-DA4F-4747-A4B0-DD20411D1689}" type="slidenum">
              <a:rPr lang="en-US" smtClean="0"/>
              <a:t>‹#›</a:t>
            </a:fld>
            <a:endParaRPr lang="en-US"/>
          </a:p>
        </p:txBody>
      </p:sp>
    </p:spTree>
    <p:extLst>
      <p:ext uri="{BB962C8B-B14F-4D97-AF65-F5344CB8AC3E}">
        <p14:creationId xmlns:p14="http://schemas.microsoft.com/office/powerpoint/2010/main" val="137078713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548680"/>
            <a:ext cx="7020272" cy="2062336"/>
          </a:xfrm>
        </p:spPr>
        <p:txBody>
          <a:bodyPr>
            <a:noAutofit/>
          </a:bodyPr>
          <a:lstStyle/>
          <a:p>
            <a:pPr algn="ctr"/>
            <a:r>
              <a:rPr lang="en-US" altLang="zh-CN" sz="3600" dirty="0">
                <a:solidFill>
                  <a:srgbClr val="000066"/>
                </a:solidFill>
              </a:rPr>
              <a:t>Trading in Strategic Resources: </a:t>
            </a:r>
            <a:r>
              <a:rPr lang="en-US" altLang="zh-CN" sz="3200" dirty="0">
                <a:solidFill>
                  <a:srgbClr val="000066"/>
                </a:solidFill>
              </a:rPr>
              <a:t>Necessary Conditions,                          Transaction Cost Problems,                            and Choice of Exchange Structure</a:t>
            </a:r>
            <a:endParaRPr lang="zh-CN" altLang="zh-CN" sz="3600" dirty="0">
              <a:solidFill>
                <a:srgbClr val="000066"/>
              </a:solidFill>
            </a:endParaRPr>
          </a:p>
        </p:txBody>
      </p:sp>
      <p:sp>
        <p:nvSpPr>
          <p:cNvPr id="3" name="Subtitle 2"/>
          <p:cNvSpPr>
            <a:spLocks noGrp="1"/>
          </p:cNvSpPr>
          <p:nvPr>
            <p:ph type="subTitle" idx="1"/>
          </p:nvPr>
        </p:nvSpPr>
        <p:spPr>
          <a:xfrm>
            <a:off x="3112853" y="3356992"/>
            <a:ext cx="6019800" cy="533400"/>
          </a:xfrm>
        </p:spPr>
        <p:txBody>
          <a:bodyPr>
            <a:normAutofit fontScale="92500" lnSpcReduction="10000"/>
          </a:bodyPr>
          <a:lstStyle/>
          <a:p>
            <a:r>
              <a:rPr lang="en-US" dirty="0" err="1"/>
              <a:t>T</a:t>
            </a:r>
            <a:r>
              <a:rPr lang="en-US" altLang="zh-CN" dirty="0" err="1"/>
              <a:t>ailan</a:t>
            </a:r>
            <a:r>
              <a:rPr lang="en-US" altLang="zh-CN" dirty="0"/>
              <a:t> Chi (1994)</a:t>
            </a:r>
            <a:endParaRPr lang="en-US" dirty="0"/>
          </a:p>
        </p:txBody>
      </p:sp>
      <p:sp>
        <p:nvSpPr>
          <p:cNvPr id="4" name="Subtitle 2">
            <a:extLst>
              <a:ext uri="{FF2B5EF4-FFF2-40B4-BE49-F238E27FC236}">
                <a16:creationId xmlns:a16="http://schemas.microsoft.com/office/drawing/2014/main" id="{ABED5F63-31F3-4287-A818-020C8D728074}"/>
              </a:ext>
            </a:extLst>
          </p:cNvPr>
          <p:cNvSpPr txBox="1">
            <a:spLocks/>
          </p:cNvSpPr>
          <p:nvPr/>
        </p:nvSpPr>
        <p:spPr>
          <a:xfrm>
            <a:off x="2605930" y="4081636"/>
            <a:ext cx="6362700" cy="533400"/>
          </a:xfrm>
          <a:prstGeom prst="rect">
            <a:avLst/>
          </a:prstGeom>
        </p:spPr>
        <p:txBody>
          <a:bodyPr vert="horz" lIns="91440" tIns="45720" rIns="91440" bIns="45720" rtlCol="0">
            <a:normAutofit fontScale="92500" lnSpcReduction="10000"/>
          </a:bodyPr>
          <a:lstStyle>
            <a:lvl1pPr marL="0" indent="0" algn="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i="1" dirty="0"/>
              <a:t>Strategic Management Journal</a:t>
            </a:r>
          </a:p>
        </p:txBody>
      </p:sp>
    </p:spTree>
    <p:extLst>
      <p:ext uri="{BB962C8B-B14F-4D97-AF65-F5344CB8AC3E}">
        <p14:creationId xmlns:p14="http://schemas.microsoft.com/office/powerpoint/2010/main" val="191864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F5A167-5B64-4D97-8FB6-B360B77F8A46}"/>
              </a:ext>
            </a:extLst>
          </p:cNvPr>
          <p:cNvSpPr>
            <a:spLocks noGrp="1"/>
          </p:cNvSpPr>
          <p:nvPr>
            <p:ph type="sldNum" sz="quarter" idx="12"/>
          </p:nvPr>
        </p:nvSpPr>
        <p:spPr/>
        <p:txBody>
          <a:bodyPr/>
          <a:lstStyle/>
          <a:p>
            <a:fld id="{5F8C7318-DA4F-4747-A4B0-DD20411D1689}" type="slidenum">
              <a:rPr lang="en-US" smtClean="0"/>
              <a:t>10</a:t>
            </a:fld>
            <a:endParaRPr lang="en-US"/>
          </a:p>
        </p:txBody>
      </p:sp>
      <p:sp>
        <p:nvSpPr>
          <p:cNvPr id="9" name="标题 1">
            <a:extLst>
              <a:ext uri="{FF2B5EF4-FFF2-40B4-BE49-F238E27FC236}">
                <a16:creationId xmlns:a16="http://schemas.microsoft.com/office/drawing/2014/main" id="{AB34A083-9248-43B0-94F7-A4E3519B26E7}"/>
              </a:ext>
            </a:extLst>
          </p:cNvPr>
          <p:cNvSpPr>
            <a:spLocks noGrp="1"/>
          </p:cNvSpPr>
          <p:nvPr>
            <p:ph type="title"/>
          </p:nvPr>
        </p:nvSpPr>
        <p:spPr>
          <a:xfrm>
            <a:off x="0" y="692696"/>
            <a:ext cx="9144000" cy="936104"/>
          </a:xfrm>
        </p:spPr>
        <p:txBody>
          <a:bodyPr>
            <a:noAutofit/>
          </a:bodyPr>
          <a:lstStyle/>
          <a:p>
            <a:r>
              <a:rPr lang="en-US" altLang="zh-CN" sz="3200" dirty="0">
                <a:solidFill>
                  <a:srgbClr val="000066"/>
                </a:solidFill>
              </a:rPr>
              <a:t>Question 2</a:t>
            </a:r>
            <a:r>
              <a:rPr lang="en-US" altLang="zh-CN" sz="3200" dirty="0">
                <a:solidFill>
                  <a:srgbClr val="000066"/>
                </a:solidFill>
                <a:latin typeface="+mn-lt"/>
              </a:rPr>
              <a:t>: What are the b</a:t>
            </a:r>
            <a:r>
              <a:rPr lang="en-US" sz="3200" i="0" u="none" strike="noStrike" baseline="0" dirty="0">
                <a:solidFill>
                  <a:srgbClr val="000066"/>
                </a:solidFill>
                <a:latin typeface="+mn-lt"/>
              </a:rPr>
              <a:t>arriers to imitation and impediments to trading?</a:t>
            </a:r>
            <a:endParaRPr lang="zh-CN" altLang="en-US" sz="3200" dirty="0">
              <a:solidFill>
                <a:srgbClr val="000066"/>
              </a:solidFill>
              <a:latin typeface="+mn-lt"/>
            </a:endParaRPr>
          </a:p>
        </p:txBody>
      </p:sp>
      <p:sp>
        <p:nvSpPr>
          <p:cNvPr id="10" name="TextBox 9">
            <a:extLst>
              <a:ext uri="{FF2B5EF4-FFF2-40B4-BE49-F238E27FC236}">
                <a16:creationId xmlns:a16="http://schemas.microsoft.com/office/drawing/2014/main" id="{65E39298-0DE6-4AD4-95E2-D7B52A8A8FA0}"/>
              </a:ext>
            </a:extLst>
          </p:cNvPr>
          <p:cNvSpPr txBox="1"/>
          <p:nvPr/>
        </p:nvSpPr>
        <p:spPr>
          <a:xfrm>
            <a:off x="488177" y="1731011"/>
            <a:ext cx="7704856" cy="400110"/>
          </a:xfrm>
          <a:prstGeom prst="rect">
            <a:avLst/>
          </a:prstGeom>
          <a:noFill/>
        </p:spPr>
        <p:txBody>
          <a:bodyPr wrap="square">
            <a:spAutoFit/>
          </a:bodyPr>
          <a:lstStyle/>
          <a:p>
            <a:pPr algn="l"/>
            <a:r>
              <a:rPr lang="en-US" sz="2000" b="0" i="0" u="none" strike="noStrike" baseline="0" dirty="0">
                <a:latin typeface="+mj-lt"/>
              </a:rPr>
              <a:t>Linking the barriers to imitation with the transaction costs to trading</a:t>
            </a:r>
            <a:endParaRPr lang="en-US" sz="2000" dirty="0">
              <a:latin typeface="+mj-lt"/>
            </a:endParaRPr>
          </a:p>
        </p:txBody>
      </p:sp>
      <p:sp>
        <p:nvSpPr>
          <p:cNvPr id="14" name="TextBox 13">
            <a:extLst>
              <a:ext uri="{FF2B5EF4-FFF2-40B4-BE49-F238E27FC236}">
                <a16:creationId xmlns:a16="http://schemas.microsoft.com/office/drawing/2014/main" id="{267215B9-C09E-4EC5-B073-07C4BBE3ED17}"/>
              </a:ext>
            </a:extLst>
          </p:cNvPr>
          <p:cNvSpPr txBox="1"/>
          <p:nvPr/>
        </p:nvSpPr>
        <p:spPr>
          <a:xfrm>
            <a:off x="575695" y="2274838"/>
            <a:ext cx="8244777" cy="3737946"/>
          </a:xfrm>
          <a:prstGeom prst="rect">
            <a:avLst/>
          </a:prstGeom>
          <a:noFill/>
        </p:spPr>
        <p:txBody>
          <a:bodyPr wrap="square">
            <a:spAutoFit/>
          </a:bodyPr>
          <a:lstStyle/>
          <a:p>
            <a:pPr algn="l">
              <a:lnSpc>
                <a:spcPct val="150000"/>
              </a:lnSpc>
              <a:spcBef>
                <a:spcPts val="1200"/>
              </a:spcBef>
            </a:pPr>
            <a:r>
              <a:rPr lang="en-US" sz="2000" b="1" i="0" u="none" strike="noStrike" baseline="0" dirty="0"/>
              <a:t>Sources of imperfect imitability: </a:t>
            </a:r>
          </a:p>
          <a:p>
            <a:pPr marL="285750" indent="-285750" algn="l">
              <a:lnSpc>
                <a:spcPct val="150000"/>
              </a:lnSpc>
              <a:spcBef>
                <a:spcPts val="1200"/>
              </a:spcBef>
              <a:buFont typeface="Arial" panose="020B0604020202020204" pitchFamily="34" charset="0"/>
              <a:buChar char="•"/>
            </a:pPr>
            <a:r>
              <a:rPr lang="en-US" sz="2000" b="1" i="1" u="none" strike="noStrike" baseline="0" dirty="0"/>
              <a:t>Tacitness</a:t>
            </a:r>
            <a:r>
              <a:rPr lang="en-US" sz="2000" i="1" u="none" strike="noStrike" baseline="0" dirty="0"/>
              <a:t> </a:t>
            </a:r>
            <a:r>
              <a:rPr lang="en-US" sz="2000" b="0" i="0" u="none" strike="noStrike" baseline="0" dirty="0"/>
              <a:t>characterizes skills and organization routines whose creation and replication heavily rely on </a:t>
            </a:r>
            <a:r>
              <a:rPr lang="en-US" sz="2000" b="0" i="0" u="none" strike="noStrike" baseline="0" dirty="0">
                <a:solidFill>
                  <a:srgbClr val="000066"/>
                </a:solidFill>
              </a:rPr>
              <a:t>learning by doing</a:t>
            </a:r>
            <a:r>
              <a:rPr lang="en-US" sz="2000" dirty="0">
                <a:solidFill>
                  <a:srgbClr val="000066"/>
                </a:solidFill>
              </a:rPr>
              <a:t> </a:t>
            </a:r>
            <a:r>
              <a:rPr lang="en-US" sz="2000" b="0" i="0" u="none" strike="noStrike" baseline="0" dirty="0"/>
              <a:t>(Penrose, 1959; Polanyi,1967).</a:t>
            </a:r>
          </a:p>
          <a:p>
            <a:pPr marL="285750" indent="-285750" algn="l">
              <a:lnSpc>
                <a:spcPct val="150000"/>
              </a:lnSpc>
              <a:spcBef>
                <a:spcPts val="1200"/>
              </a:spcBef>
              <a:buFont typeface="Arial" panose="020B0604020202020204" pitchFamily="34" charset="0"/>
              <a:buChar char="•"/>
            </a:pPr>
            <a:r>
              <a:rPr lang="en-US" sz="2000" b="1" i="1" u="none" strike="noStrike" baseline="0" dirty="0"/>
              <a:t>Complexity</a:t>
            </a:r>
            <a:r>
              <a:rPr lang="en-US" sz="2000" i="1" u="none" strike="noStrike" baseline="0" dirty="0"/>
              <a:t> </a:t>
            </a:r>
            <a:r>
              <a:rPr lang="en-US" sz="2000" b="0" i="0" u="none" strike="noStrike" baseline="0" dirty="0"/>
              <a:t>arises from the existence of many </a:t>
            </a:r>
            <a:r>
              <a:rPr lang="en-US" sz="2000" b="0" i="0" u="none" strike="noStrike" baseline="0" dirty="0">
                <a:solidFill>
                  <a:srgbClr val="000066"/>
                </a:solidFill>
              </a:rPr>
              <a:t>different and interrelated </a:t>
            </a:r>
            <a:r>
              <a:rPr lang="en-US" sz="2000" b="0" i="0" u="none" strike="noStrike" baseline="0" dirty="0"/>
              <a:t>skills and organization routines within a firm (Nelson </a:t>
            </a:r>
            <a:r>
              <a:rPr lang="en-US" sz="2000" dirty="0"/>
              <a:t>&amp;</a:t>
            </a:r>
            <a:r>
              <a:rPr lang="en-US" sz="2000" b="0" i="0" u="none" strike="noStrike" baseline="0" dirty="0"/>
              <a:t> Winter, 1982).</a:t>
            </a:r>
          </a:p>
          <a:p>
            <a:pPr marL="285750" indent="-285750" algn="l">
              <a:lnSpc>
                <a:spcPct val="150000"/>
              </a:lnSpc>
              <a:spcBef>
                <a:spcPts val="1200"/>
              </a:spcBef>
              <a:buFont typeface="Arial" panose="020B0604020202020204" pitchFamily="34" charset="0"/>
              <a:buChar char="•"/>
            </a:pPr>
            <a:r>
              <a:rPr lang="en-US" sz="2000" b="1" i="1" u="none" strike="noStrike" baseline="0" dirty="0"/>
              <a:t>Specificity</a:t>
            </a:r>
            <a:r>
              <a:rPr lang="en-US" sz="2000" b="0" i="1" u="none" strike="noStrike" baseline="0" dirty="0"/>
              <a:t> </a:t>
            </a:r>
            <a:r>
              <a:rPr lang="en-US" sz="2000" b="0" i="0" u="none" strike="noStrike" baseline="0" dirty="0"/>
              <a:t>refers to the condition that </a:t>
            </a:r>
            <a:r>
              <a:rPr lang="en-US" sz="2000" b="0" i="0" u="none" strike="noStrike" baseline="0" dirty="0">
                <a:solidFill>
                  <a:srgbClr val="000066"/>
                </a:solidFill>
              </a:rPr>
              <a:t>a resource is specialized to the needs of specific transactions</a:t>
            </a:r>
            <a:r>
              <a:rPr lang="en-US" sz="2000" b="0" i="0" u="none" strike="noStrike" baseline="0" dirty="0"/>
              <a:t> (Williamson, 1985).</a:t>
            </a:r>
            <a:endParaRPr lang="en-US" sz="2000" dirty="0"/>
          </a:p>
        </p:txBody>
      </p:sp>
    </p:spTree>
    <p:extLst>
      <p:ext uri="{BB962C8B-B14F-4D97-AF65-F5344CB8AC3E}">
        <p14:creationId xmlns:p14="http://schemas.microsoft.com/office/powerpoint/2010/main" val="30147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94147-C9BC-4081-945D-3379FDCD5BBA}"/>
              </a:ext>
            </a:extLst>
          </p:cNvPr>
          <p:cNvSpPr>
            <a:spLocks noGrp="1"/>
          </p:cNvSpPr>
          <p:nvPr>
            <p:ph type="title"/>
          </p:nvPr>
        </p:nvSpPr>
        <p:spPr>
          <a:xfrm>
            <a:off x="0" y="692696"/>
            <a:ext cx="9144000" cy="936104"/>
          </a:xfrm>
        </p:spPr>
        <p:txBody>
          <a:bodyPr>
            <a:noAutofit/>
          </a:bodyPr>
          <a:lstStyle/>
          <a:p>
            <a:r>
              <a:rPr lang="en-US" altLang="zh-CN" sz="3200" dirty="0">
                <a:solidFill>
                  <a:srgbClr val="000066"/>
                </a:solidFill>
              </a:rPr>
              <a:t>Question 2</a:t>
            </a:r>
            <a:r>
              <a:rPr lang="en-US" altLang="zh-CN" sz="3200" dirty="0">
                <a:solidFill>
                  <a:srgbClr val="000066"/>
                </a:solidFill>
                <a:latin typeface="+mn-lt"/>
              </a:rPr>
              <a:t>: </a:t>
            </a:r>
            <a:r>
              <a:rPr lang="en-US" sz="3200" i="0" u="none" strike="noStrike" baseline="0" dirty="0">
                <a:solidFill>
                  <a:srgbClr val="000066"/>
                </a:solidFill>
                <a:latin typeface="+mn-lt"/>
              </a:rPr>
              <a:t>Barriers to imitation and                      impediments to trading</a:t>
            </a:r>
            <a:endParaRPr lang="zh-CN" altLang="en-US" sz="3200" dirty="0">
              <a:solidFill>
                <a:srgbClr val="000066"/>
              </a:solidFill>
              <a:latin typeface="+mn-lt"/>
            </a:endParaRPr>
          </a:p>
        </p:txBody>
      </p:sp>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11</a:t>
            </a:fld>
            <a:endParaRPr lang="en-US"/>
          </a:p>
        </p:txBody>
      </p:sp>
      <p:sp>
        <p:nvSpPr>
          <p:cNvPr id="8" name="TextBox 7">
            <a:extLst>
              <a:ext uri="{FF2B5EF4-FFF2-40B4-BE49-F238E27FC236}">
                <a16:creationId xmlns:a16="http://schemas.microsoft.com/office/drawing/2014/main" id="{FF033D7C-DAA2-49F2-A878-E6C5E1B2BD67}"/>
              </a:ext>
            </a:extLst>
          </p:cNvPr>
          <p:cNvSpPr txBox="1"/>
          <p:nvPr/>
        </p:nvSpPr>
        <p:spPr>
          <a:xfrm>
            <a:off x="2783090" y="1831251"/>
            <a:ext cx="4572000" cy="369332"/>
          </a:xfrm>
          <a:prstGeom prst="rect">
            <a:avLst/>
          </a:prstGeom>
          <a:noFill/>
        </p:spPr>
        <p:txBody>
          <a:bodyPr wrap="square">
            <a:spAutoFit/>
          </a:bodyPr>
          <a:lstStyle/>
          <a:p>
            <a:r>
              <a:rPr lang="en-US" sz="1800" b="0" i="0" u="none" strike="noStrike" baseline="0" dirty="0"/>
              <a:t>Information asymmetry </a:t>
            </a:r>
            <a:endParaRPr lang="en-US" dirty="0"/>
          </a:p>
        </p:txBody>
      </p:sp>
      <p:sp>
        <p:nvSpPr>
          <p:cNvPr id="9" name="TextBox 8">
            <a:extLst>
              <a:ext uri="{FF2B5EF4-FFF2-40B4-BE49-F238E27FC236}">
                <a16:creationId xmlns:a16="http://schemas.microsoft.com/office/drawing/2014/main" id="{46CB3128-A6F0-40F8-8253-48F3863ED430}"/>
              </a:ext>
            </a:extLst>
          </p:cNvPr>
          <p:cNvSpPr txBox="1"/>
          <p:nvPr/>
        </p:nvSpPr>
        <p:spPr>
          <a:xfrm>
            <a:off x="5789170" y="3012453"/>
            <a:ext cx="2664296" cy="369332"/>
          </a:xfrm>
          <a:prstGeom prst="rect">
            <a:avLst/>
          </a:prstGeom>
          <a:noFill/>
        </p:spPr>
        <p:txBody>
          <a:bodyPr wrap="square">
            <a:spAutoFit/>
          </a:bodyPr>
          <a:lstStyle/>
          <a:p>
            <a:r>
              <a:rPr lang="en-US" sz="1800" b="0" i="0" u="none" strike="noStrike" baseline="0" dirty="0"/>
              <a:t>Moral Hazard (shirking)</a:t>
            </a:r>
            <a:endParaRPr lang="en-US" dirty="0"/>
          </a:p>
        </p:txBody>
      </p:sp>
      <p:sp>
        <p:nvSpPr>
          <p:cNvPr id="10" name="TextBox 9">
            <a:extLst>
              <a:ext uri="{FF2B5EF4-FFF2-40B4-BE49-F238E27FC236}">
                <a16:creationId xmlns:a16="http://schemas.microsoft.com/office/drawing/2014/main" id="{18D50C40-B2CD-482B-9CA6-54518D3541BD}"/>
              </a:ext>
            </a:extLst>
          </p:cNvPr>
          <p:cNvSpPr txBox="1"/>
          <p:nvPr/>
        </p:nvSpPr>
        <p:spPr>
          <a:xfrm>
            <a:off x="640871" y="2132856"/>
            <a:ext cx="1981533" cy="369332"/>
          </a:xfrm>
          <a:prstGeom prst="rect">
            <a:avLst/>
          </a:prstGeom>
          <a:noFill/>
        </p:spPr>
        <p:txBody>
          <a:bodyPr wrap="square">
            <a:spAutoFit/>
          </a:bodyPr>
          <a:lstStyle/>
          <a:p>
            <a:r>
              <a:rPr lang="en-US" sz="1800" b="1" i="0" u="none" strike="noStrike" baseline="0" dirty="0"/>
              <a:t>Causal ambiguity </a:t>
            </a:r>
            <a:endParaRPr lang="en-US" b="1" dirty="0"/>
          </a:p>
        </p:txBody>
      </p:sp>
      <p:sp>
        <p:nvSpPr>
          <p:cNvPr id="11" name="TextBox 10">
            <a:extLst>
              <a:ext uri="{FF2B5EF4-FFF2-40B4-BE49-F238E27FC236}">
                <a16:creationId xmlns:a16="http://schemas.microsoft.com/office/drawing/2014/main" id="{B299E070-8C76-4039-BEDC-32AABAC6FEA0}"/>
              </a:ext>
            </a:extLst>
          </p:cNvPr>
          <p:cNvSpPr txBox="1"/>
          <p:nvPr/>
        </p:nvSpPr>
        <p:spPr>
          <a:xfrm>
            <a:off x="899592" y="3020239"/>
            <a:ext cx="1369738" cy="369332"/>
          </a:xfrm>
          <a:prstGeom prst="rect">
            <a:avLst/>
          </a:prstGeom>
          <a:noFill/>
        </p:spPr>
        <p:txBody>
          <a:bodyPr wrap="square">
            <a:spAutoFit/>
          </a:bodyPr>
          <a:lstStyle/>
          <a:p>
            <a:r>
              <a:rPr lang="en-US" sz="1800" b="1" i="0" u="none" strike="noStrike" baseline="0" dirty="0"/>
              <a:t>Tacitness</a:t>
            </a:r>
            <a:endParaRPr lang="en-US" b="1" dirty="0"/>
          </a:p>
        </p:txBody>
      </p:sp>
      <p:sp>
        <p:nvSpPr>
          <p:cNvPr id="12" name="TextBox 11">
            <a:extLst>
              <a:ext uri="{FF2B5EF4-FFF2-40B4-BE49-F238E27FC236}">
                <a16:creationId xmlns:a16="http://schemas.microsoft.com/office/drawing/2014/main" id="{45CAC5DA-3F09-4AB7-8C7A-9FBCEE3C1D34}"/>
              </a:ext>
            </a:extLst>
          </p:cNvPr>
          <p:cNvSpPr txBox="1"/>
          <p:nvPr/>
        </p:nvSpPr>
        <p:spPr>
          <a:xfrm>
            <a:off x="5645154" y="2116904"/>
            <a:ext cx="3498846" cy="369332"/>
          </a:xfrm>
          <a:prstGeom prst="rect">
            <a:avLst/>
          </a:prstGeom>
          <a:noFill/>
        </p:spPr>
        <p:txBody>
          <a:bodyPr wrap="square">
            <a:spAutoFit/>
          </a:bodyPr>
          <a:lstStyle/>
          <a:p>
            <a:r>
              <a:rPr lang="en-US" sz="1800" b="0" i="0" u="none" strike="noStrike" baseline="0" dirty="0"/>
              <a:t>Adverse selection (Akerlof, 1970)</a:t>
            </a:r>
            <a:endParaRPr lang="en-US" dirty="0"/>
          </a:p>
        </p:txBody>
      </p:sp>
      <p:sp>
        <p:nvSpPr>
          <p:cNvPr id="14" name="TextBox 13">
            <a:extLst>
              <a:ext uri="{FF2B5EF4-FFF2-40B4-BE49-F238E27FC236}">
                <a16:creationId xmlns:a16="http://schemas.microsoft.com/office/drawing/2014/main" id="{63A06493-E7BF-449E-B666-AB349350F8A1}"/>
              </a:ext>
            </a:extLst>
          </p:cNvPr>
          <p:cNvSpPr txBox="1"/>
          <p:nvPr/>
        </p:nvSpPr>
        <p:spPr>
          <a:xfrm>
            <a:off x="426903" y="4849743"/>
            <a:ext cx="2743673" cy="369332"/>
          </a:xfrm>
          <a:prstGeom prst="rect">
            <a:avLst/>
          </a:prstGeom>
          <a:noFill/>
        </p:spPr>
        <p:txBody>
          <a:bodyPr wrap="square">
            <a:spAutoFit/>
          </a:bodyPr>
          <a:lstStyle/>
          <a:p>
            <a:r>
              <a:rPr lang="en-US" sz="1800" b="0" i="0" u="none" strike="noStrike" baseline="0" dirty="0"/>
              <a:t>Complexity and Specificity</a:t>
            </a:r>
            <a:endParaRPr lang="en-US" dirty="0"/>
          </a:p>
        </p:txBody>
      </p:sp>
      <p:sp>
        <p:nvSpPr>
          <p:cNvPr id="15" name="TextBox 14">
            <a:extLst>
              <a:ext uri="{FF2B5EF4-FFF2-40B4-BE49-F238E27FC236}">
                <a16:creationId xmlns:a16="http://schemas.microsoft.com/office/drawing/2014/main" id="{29DCCB1C-86FB-4F14-A88B-277D173950C6}"/>
              </a:ext>
            </a:extLst>
          </p:cNvPr>
          <p:cNvSpPr txBox="1"/>
          <p:nvPr/>
        </p:nvSpPr>
        <p:spPr>
          <a:xfrm>
            <a:off x="388570" y="3774628"/>
            <a:ext cx="8064896" cy="646331"/>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baseline="0" dirty="0"/>
              <a:t>If the mean of trading is not acquisition, the transaction costs also includes the costs of coordinating </a:t>
            </a:r>
            <a:r>
              <a:rPr lang="en-US" sz="1800" b="0" i="0" u="none" strike="noStrike" baseline="0" dirty="0">
                <a:solidFill>
                  <a:srgbClr val="000066"/>
                </a:solidFill>
              </a:rPr>
              <a:t>interdepend complementary resources </a:t>
            </a:r>
            <a:r>
              <a:rPr lang="en-US" sz="1800" b="0" i="0" u="none" strike="noStrike" baseline="0" dirty="0"/>
              <a:t>between two firms:</a:t>
            </a:r>
            <a:endParaRPr lang="en-US" dirty="0"/>
          </a:p>
        </p:txBody>
      </p:sp>
      <p:sp>
        <p:nvSpPr>
          <p:cNvPr id="16" name="TextBox 15">
            <a:extLst>
              <a:ext uri="{FF2B5EF4-FFF2-40B4-BE49-F238E27FC236}">
                <a16:creationId xmlns:a16="http://schemas.microsoft.com/office/drawing/2014/main" id="{4AE5D081-C3B2-455C-8268-CFD384355D7A}"/>
              </a:ext>
            </a:extLst>
          </p:cNvPr>
          <p:cNvSpPr txBox="1"/>
          <p:nvPr/>
        </p:nvSpPr>
        <p:spPr>
          <a:xfrm>
            <a:off x="2783090" y="2747283"/>
            <a:ext cx="4572000" cy="369332"/>
          </a:xfrm>
          <a:prstGeom prst="rect">
            <a:avLst/>
          </a:prstGeom>
          <a:noFill/>
        </p:spPr>
        <p:txBody>
          <a:bodyPr wrap="square">
            <a:spAutoFit/>
          </a:bodyPr>
          <a:lstStyle/>
          <a:p>
            <a:r>
              <a:rPr lang="en-US" sz="1800" b="0" i="0" u="none" strike="noStrike" baseline="0" dirty="0"/>
              <a:t>Measurement problem</a:t>
            </a:r>
            <a:endParaRPr lang="en-US" dirty="0"/>
          </a:p>
        </p:txBody>
      </p:sp>
      <p:sp>
        <p:nvSpPr>
          <p:cNvPr id="20" name="TextBox 19">
            <a:extLst>
              <a:ext uri="{FF2B5EF4-FFF2-40B4-BE49-F238E27FC236}">
                <a16:creationId xmlns:a16="http://schemas.microsoft.com/office/drawing/2014/main" id="{D616464E-8D87-4268-9BC1-2D175F8E45DC}"/>
              </a:ext>
            </a:extLst>
          </p:cNvPr>
          <p:cNvSpPr txBox="1"/>
          <p:nvPr/>
        </p:nvSpPr>
        <p:spPr>
          <a:xfrm>
            <a:off x="5069090" y="4420959"/>
            <a:ext cx="3648007" cy="646331"/>
          </a:xfrm>
          <a:prstGeom prst="rect">
            <a:avLst/>
          </a:prstGeom>
          <a:noFill/>
        </p:spPr>
        <p:txBody>
          <a:bodyPr wrap="square">
            <a:spAutoFit/>
          </a:bodyPr>
          <a:lstStyle/>
          <a:p>
            <a:r>
              <a:rPr lang="en-US" dirty="0"/>
              <a:t>Cheating in ex ante contractible aspects of coordination</a:t>
            </a:r>
          </a:p>
        </p:txBody>
      </p:sp>
      <p:sp>
        <p:nvSpPr>
          <p:cNvPr id="22" name="TextBox 21">
            <a:extLst>
              <a:ext uri="{FF2B5EF4-FFF2-40B4-BE49-F238E27FC236}">
                <a16:creationId xmlns:a16="http://schemas.microsoft.com/office/drawing/2014/main" id="{667B9350-776A-4B17-A6EF-7BC77CD76028}"/>
              </a:ext>
            </a:extLst>
          </p:cNvPr>
          <p:cNvSpPr txBox="1"/>
          <p:nvPr/>
        </p:nvSpPr>
        <p:spPr>
          <a:xfrm>
            <a:off x="5108857" y="5067290"/>
            <a:ext cx="3396540" cy="646331"/>
          </a:xfrm>
          <a:prstGeom prst="rect">
            <a:avLst/>
          </a:prstGeom>
          <a:noFill/>
        </p:spPr>
        <p:txBody>
          <a:bodyPr wrap="square">
            <a:spAutoFit/>
          </a:bodyPr>
          <a:lstStyle/>
          <a:p>
            <a:r>
              <a:rPr lang="en-US" dirty="0"/>
              <a:t>Holdup in ex ante noncontractible aspects of coordination</a:t>
            </a:r>
          </a:p>
        </p:txBody>
      </p:sp>
      <p:cxnSp>
        <p:nvCxnSpPr>
          <p:cNvPr id="24" name="Straight Arrow Connector 23">
            <a:extLst>
              <a:ext uri="{FF2B5EF4-FFF2-40B4-BE49-F238E27FC236}">
                <a16:creationId xmlns:a16="http://schemas.microsoft.com/office/drawing/2014/main" id="{48A52998-6321-4AD4-8807-78F369F9865E}"/>
              </a:ext>
            </a:extLst>
          </p:cNvPr>
          <p:cNvCxnSpPr>
            <a:cxnSpLocks/>
            <a:endCxn id="12" idx="1"/>
          </p:cNvCxnSpPr>
          <p:nvPr/>
        </p:nvCxnSpPr>
        <p:spPr>
          <a:xfrm>
            <a:off x="2783090" y="2301570"/>
            <a:ext cx="2862064"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7DDF50E-4859-4ADD-B464-D2FC7DA30777}"/>
              </a:ext>
            </a:extLst>
          </p:cNvPr>
          <p:cNvCxnSpPr>
            <a:cxnSpLocks/>
          </p:cNvCxnSpPr>
          <p:nvPr/>
        </p:nvCxnSpPr>
        <p:spPr>
          <a:xfrm flipV="1">
            <a:off x="2783090" y="3274175"/>
            <a:ext cx="2920210" cy="2689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D9A2410-70E4-4E4A-91E4-326EB2F3E92B}"/>
              </a:ext>
            </a:extLst>
          </p:cNvPr>
          <p:cNvCxnSpPr>
            <a:cxnSpLocks/>
            <a:endCxn id="20" idx="1"/>
          </p:cNvCxnSpPr>
          <p:nvPr/>
        </p:nvCxnSpPr>
        <p:spPr>
          <a:xfrm flipV="1">
            <a:off x="3052866" y="4744125"/>
            <a:ext cx="2016224" cy="32316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04D09E9-F3E1-4577-8342-C36AB9693557}"/>
              </a:ext>
            </a:extLst>
          </p:cNvPr>
          <p:cNvCxnSpPr>
            <a:cxnSpLocks/>
            <a:endCxn id="22" idx="1"/>
          </p:cNvCxnSpPr>
          <p:nvPr/>
        </p:nvCxnSpPr>
        <p:spPr>
          <a:xfrm>
            <a:off x="3052866" y="5067290"/>
            <a:ext cx="2055991" cy="32316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750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94147-C9BC-4081-945D-3379FDCD5BBA}"/>
              </a:ext>
            </a:extLst>
          </p:cNvPr>
          <p:cNvSpPr>
            <a:spLocks noGrp="1"/>
          </p:cNvSpPr>
          <p:nvPr>
            <p:ph type="title"/>
          </p:nvPr>
        </p:nvSpPr>
        <p:spPr>
          <a:xfrm>
            <a:off x="1331640" y="836712"/>
            <a:ext cx="6696744" cy="914400"/>
          </a:xfrm>
        </p:spPr>
        <p:txBody>
          <a:bodyPr>
            <a:noAutofit/>
          </a:bodyPr>
          <a:lstStyle/>
          <a:p>
            <a:pPr algn="l"/>
            <a:r>
              <a:rPr lang="en-US" altLang="zh-CN" sz="3200" dirty="0">
                <a:solidFill>
                  <a:srgbClr val="000066"/>
                </a:solidFill>
              </a:rPr>
              <a:t>Question 3: </a:t>
            </a:r>
            <a:r>
              <a:rPr lang="en-US" sz="3200" i="0" u="none" strike="noStrike" baseline="0" dirty="0">
                <a:solidFill>
                  <a:srgbClr val="000066"/>
                </a:solidFill>
              </a:rPr>
              <a:t>Structural Remedies for Transaction </a:t>
            </a:r>
            <a:r>
              <a:rPr lang="en-US" sz="3200" dirty="0">
                <a:solidFill>
                  <a:srgbClr val="000066"/>
                </a:solidFill>
              </a:rPr>
              <a:t>Cost Problems</a:t>
            </a:r>
            <a:endParaRPr lang="zh-CN" altLang="en-US" sz="3200" dirty="0">
              <a:solidFill>
                <a:srgbClr val="000066"/>
              </a:solidFill>
            </a:endParaRPr>
          </a:p>
        </p:txBody>
      </p:sp>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12</a:t>
            </a:fld>
            <a:endParaRPr lang="en-US"/>
          </a:p>
        </p:txBody>
      </p:sp>
      <p:pic>
        <p:nvPicPr>
          <p:cNvPr id="5" name="图片 4">
            <a:extLst>
              <a:ext uri="{FF2B5EF4-FFF2-40B4-BE49-F238E27FC236}">
                <a16:creationId xmlns:a16="http://schemas.microsoft.com/office/drawing/2014/main" id="{83EEE0FF-1E4B-4C00-8FB7-CA0927F5E06C}"/>
              </a:ext>
            </a:extLst>
          </p:cNvPr>
          <p:cNvPicPr>
            <a:picLocks noChangeAspect="1"/>
          </p:cNvPicPr>
          <p:nvPr/>
        </p:nvPicPr>
        <p:blipFill>
          <a:blip r:embed="rId3"/>
          <a:stretch>
            <a:fillRect/>
          </a:stretch>
        </p:blipFill>
        <p:spPr>
          <a:xfrm>
            <a:off x="722950" y="2230064"/>
            <a:ext cx="7698100" cy="2876825"/>
          </a:xfrm>
          <a:prstGeom prst="rect">
            <a:avLst/>
          </a:prstGeom>
        </p:spPr>
      </p:pic>
    </p:spTree>
    <p:extLst>
      <p:ext uri="{BB962C8B-B14F-4D97-AF65-F5344CB8AC3E}">
        <p14:creationId xmlns:p14="http://schemas.microsoft.com/office/powerpoint/2010/main" val="3166546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94147-C9BC-4081-945D-3379FDCD5BBA}"/>
              </a:ext>
            </a:extLst>
          </p:cNvPr>
          <p:cNvSpPr>
            <a:spLocks noGrp="1"/>
          </p:cNvSpPr>
          <p:nvPr>
            <p:ph type="title"/>
          </p:nvPr>
        </p:nvSpPr>
        <p:spPr>
          <a:xfrm>
            <a:off x="0" y="498376"/>
            <a:ext cx="9144000" cy="914400"/>
          </a:xfrm>
        </p:spPr>
        <p:txBody>
          <a:bodyPr>
            <a:normAutofit/>
          </a:bodyPr>
          <a:lstStyle/>
          <a:p>
            <a:r>
              <a:rPr lang="en-US" altLang="zh-CN" sz="3200" b="1" dirty="0">
                <a:solidFill>
                  <a:srgbClr val="000066"/>
                </a:solidFill>
              </a:rPr>
              <a:t>Overview of problems and remedies</a:t>
            </a:r>
            <a:endParaRPr lang="zh-CN" altLang="en-US" sz="3200" b="1" dirty="0">
              <a:solidFill>
                <a:srgbClr val="000066"/>
              </a:solidFill>
            </a:endParaRPr>
          </a:p>
        </p:txBody>
      </p:sp>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13</a:t>
            </a:fld>
            <a:endParaRPr lang="en-US"/>
          </a:p>
        </p:txBody>
      </p:sp>
      <p:pic>
        <p:nvPicPr>
          <p:cNvPr id="6" name="Picture 1">
            <a:extLst>
              <a:ext uri="{FF2B5EF4-FFF2-40B4-BE49-F238E27FC236}">
                <a16:creationId xmlns:a16="http://schemas.microsoft.com/office/drawing/2014/main" id="{E6A5FB13-2BB3-4F9E-B0A1-A3FB23D0BD5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1560" y="1268760"/>
            <a:ext cx="7753016" cy="4816268"/>
          </a:xfrm>
          <a:prstGeom prst="rect">
            <a:avLst/>
          </a:prstGeom>
        </p:spPr>
      </p:pic>
    </p:spTree>
    <p:extLst>
      <p:ext uri="{BB962C8B-B14F-4D97-AF65-F5344CB8AC3E}">
        <p14:creationId xmlns:p14="http://schemas.microsoft.com/office/powerpoint/2010/main" val="36573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010FB7-575A-42FC-A70D-C406E7F9284E}"/>
              </a:ext>
            </a:extLst>
          </p:cNvPr>
          <p:cNvPicPr>
            <a:picLocks noChangeAspect="1"/>
          </p:cNvPicPr>
          <p:nvPr/>
        </p:nvPicPr>
        <p:blipFill>
          <a:blip r:embed="rId3"/>
          <a:stretch>
            <a:fillRect/>
          </a:stretch>
        </p:blipFill>
        <p:spPr>
          <a:xfrm>
            <a:off x="1475656" y="1160959"/>
            <a:ext cx="6796310" cy="4941469"/>
          </a:xfrm>
          <a:prstGeom prst="rect">
            <a:avLst/>
          </a:prstGeom>
        </p:spPr>
      </p:pic>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14</a:t>
            </a:fld>
            <a:endParaRPr lang="en-US"/>
          </a:p>
        </p:txBody>
      </p:sp>
      <p:sp>
        <p:nvSpPr>
          <p:cNvPr id="5" name="标题 1">
            <a:extLst>
              <a:ext uri="{FF2B5EF4-FFF2-40B4-BE49-F238E27FC236}">
                <a16:creationId xmlns:a16="http://schemas.microsoft.com/office/drawing/2014/main" id="{8096BADF-64C0-4833-AA6D-787E6EDE9A68}"/>
              </a:ext>
            </a:extLst>
          </p:cNvPr>
          <p:cNvSpPr txBox="1">
            <a:spLocks/>
          </p:cNvSpPr>
          <p:nvPr/>
        </p:nvSpPr>
        <p:spPr>
          <a:xfrm>
            <a:off x="0" y="609555"/>
            <a:ext cx="9108504"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E46C0A"/>
                </a:solidFill>
                <a:latin typeface="+mj-lt"/>
                <a:ea typeface="+mj-ea"/>
                <a:cs typeface="+mj-cs"/>
              </a:defRPr>
            </a:lvl1pPr>
          </a:lstStyle>
          <a:p>
            <a:r>
              <a:rPr lang="en-US" altLang="zh-CN" sz="2800" b="1" dirty="0">
                <a:solidFill>
                  <a:srgbClr val="000066"/>
                </a:solidFill>
              </a:rPr>
              <a:t>Implication: </a:t>
            </a:r>
            <a:r>
              <a:rPr lang="en-US" sz="2800" b="1" dirty="0">
                <a:solidFill>
                  <a:srgbClr val="000066"/>
                </a:solidFill>
              </a:rPr>
              <a:t>Trading Modes Choice between                              Acquisition and Collaborative Venturing</a:t>
            </a:r>
          </a:p>
          <a:p>
            <a:pPr algn="l"/>
            <a:r>
              <a:rPr lang="en-US" sz="2800" dirty="0">
                <a:solidFill>
                  <a:srgbClr val="000066"/>
                </a:solidFill>
              </a:rPr>
              <a:t> </a:t>
            </a:r>
            <a:endParaRPr lang="zh-CN" altLang="en-US" sz="2800" dirty="0">
              <a:solidFill>
                <a:srgbClr val="000066"/>
              </a:solidFill>
            </a:endParaRPr>
          </a:p>
        </p:txBody>
      </p:sp>
    </p:spTree>
    <p:extLst>
      <p:ext uri="{BB962C8B-B14F-4D97-AF65-F5344CB8AC3E}">
        <p14:creationId xmlns:p14="http://schemas.microsoft.com/office/powerpoint/2010/main" val="265265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3" y="136525"/>
            <a:ext cx="9108504" cy="1800200"/>
          </a:xfrm>
        </p:spPr>
        <p:txBody>
          <a:bodyPr>
            <a:noAutofit/>
          </a:bodyPr>
          <a:lstStyle/>
          <a:p>
            <a:r>
              <a:rPr lang="en-US" sz="3600" b="1" dirty="0">
                <a:solidFill>
                  <a:srgbClr val="000066"/>
                </a:solidFill>
              </a:rPr>
              <a:t>Contributions</a:t>
            </a:r>
          </a:p>
        </p:txBody>
      </p:sp>
      <p:sp>
        <p:nvSpPr>
          <p:cNvPr id="4" name="Slide Number Placeholder 3"/>
          <p:cNvSpPr>
            <a:spLocks noGrp="1"/>
          </p:cNvSpPr>
          <p:nvPr>
            <p:ph type="sldNum" sz="quarter" idx="12"/>
          </p:nvPr>
        </p:nvSpPr>
        <p:spPr>
          <a:xfrm>
            <a:off x="8153400" y="6356350"/>
            <a:ext cx="533400" cy="365125"/>
          </a:xfrm>
        </p:spPr>
        <p:txBody>
          <a:bodyPr/>
          <a:lstStyle/>
          <a:p>
            <a:fld id="{5F8C7318-DA4F-4747-A4B0-DD20411D1689}" type="slidenum">
              <a:rPr lang="en-US" smtClean="0">
                <a:solidFill>
                  <a:schemeClr val="bg1"/>
                </a:solidFill>
              </a:rPr>
              <a:t>15</a:t>
            </a:fld>
            <a:endParaRPr lang="en-US" dirty="0">
              <a:solidFill>
                <a:schemeClr val="bg1"/>
              </a:solidFill>
            </a:endParaRPr>
          </a:p>
        </p:txBody>
      </p:sp>
      <p:sp>
        <p:nvSpPr>
          <p:cNvPr id="6" name="内容占位符 5">
            <a:extLst>
              <a:ext uri="{FF2B5EF4-FFF2-40B4-BE49-F238E27FC236}">
                <a16:creationId xmlns:a16="http://schemas.microsoft.com/office/drawing/2014/main" id="{272AC6AB-CD87-446C-A7B5-55865E346605}"/>
              </a:ext>
            </a:extLst>
          </p:cNvPr>
          <p:cNvSpPr>
            <a:spLocks noGrp="1"/>
          </p:cNvSpPr>
          <p:nvPr>
            <p:ph idx="1"/>
          </p:nvPr>
        </p:nvSpPr>
        <p:spPr>
          <a:xfrm>
            <a:off x="426368" y="1628800"/>
            <a:ext cx="8291264" cy="3763144"/>
          </a:xfrm>
        </p:spPr>
        <p:txBody>
          <a:bodyPr>
            <a:normAutofit/>
          </a:bodyPr>
          <a:lstStyle/>
          <a:p>
            <a:r>
              <a:rPr lang="en-US" altLang="zh-CN" sz="2600" dirty="0"/>
              <a:t>It incorporates resource-based, property rights, and transaction costs perspectives. </a:t>
            </a:r>
          </a:p>
          <a:p>
            <a:pPr marL="0" indent="0" algn="just">
              <a:buNone/>
            </a:pPr>
            <a:endParaRPr lang="en-US" altLang="zh-CN" sz="2600" dirty="0"/>
          </a:p>
          <a:p>
            <a:r>
              <a:rPr lang="en-US" altLang="zh-CN" sz="2600" dirty="0"/>
              <a:t>The definition of trading in strategic resources is broader than the concept of mobility.</a:t>
            </a:r>
          </a:p>
          <a:p>
            <a:pPr marL="0" indent="0" algn="just">
              <a:buNone/>
            </a:pPr>
            <a:endParaRPr lang="en-US" altLang="zh-CN" sz="2600" dirty="0"/>
          </a:p>
          <a:p>
            <a:r>
              <a:rPr lang="en-US" altLang="zh-CN" sz="2600" dirty="0"/>
              <a:t>A two-dimensional perspective of the exchange structure is proposed in this journal article.</a:t>
            </a:r>
          </a:p>
        </p:txBody>
      </p:sp>
    </p:spTree>
    <p:extLst>
      <p:ext uri="{BB962C8B-B14F-4D97-AF65-F5344CB8AC3E}">
        <p14:creationId xmlns:p14="http://schemas.microsoft.com/office/powerpoint/2010/main" val="394951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118"/>
            <a:ext cx="9144000" cy="1169747"/>
          </a:xfrm>
        </p:spPr>
        <p:txBody>
          <a:bodyPr>
            <a:noAutofit/>
          </a:bodyPr>
          <a:lstStyle/>
          <a:p>
            <a:r>
              <a:rPr lang="en-US" sz="3600" b="1" dirty="0">
                <a:solidFill>
                  <a:srgbClr val="000066"/>
                </a:solidFill>
              </a:rPr>
              <a:t>Introduction</a:t>
            </a:r>
          </a:p>
        </p:txBody>
      </p:sp>
      <p:sp>
        <p:nvSpPr>
          <p:cNvPr id="4" name="Slide Number Placeholder 3"/>
          <p:cNvSpPr>
            <a:spLocks noGrp="1"/>
          </p:cNvSpPr>
          <p:nvPr>
            <p:ph type="sldNum" sz="quarter" idx="12"/>
          </p:nvPr>
        </p:nvSpPr>
        <p:spPr>
          <a:xfrm>
            <a:off x="8153400" y="6356350"/>
            <a:ext cx="533400" cy="365125"/>
          </a:xfrm>
        </p:spPr>
        <p:txBody>
          <a:bodyPr/>
          <a:lstStyle/>
          <a:p>
            <a:fld id="{5F8C7318-DA4F-4747-A4B0-DD20411D1689}" type="slidenum">
              <a:rPr lang="en-US" smtClean="0">
                <a:solidFill>
                  <a:schemeClr val="bg1"/>
                </a:solidFill>
              </a:rPr>
              <a:t>2</a:t>
            </a:fld>
            <a:endParaRPr lang="en-US" dirty="0">
              <a:solidFill>
                <a:schemeClr val="bg1"/>
              </a:solidFill>
            </a:endParaRPr>
          </a:p>
        </p:txBody>
      </p:sp>
      <p:sp>
        <p:nvSpPr>
          <p:cNvPr id="6" name="内容占位符 5">
            <a:extLst>
              <a:ext uri="{FF2B5EF4-FFF2-40B4-BE49-F238E27FC236}">
                <a16:creationId xmlns:a16="http://schemas.microsoft.com/office/drawing/2014/main" id="{272AC6AB-CD87-446C-A7B5-55865E346605}"/>
              </a:ext>
            </a:extLst>
          </p:cNvPr>
          <p:cNvSpPr>
            <a:spLocks noGrp="1"/>
          </p:cNvSpPr>
          <p:nvPr>
            <p:ph idx="1"/>
          </p:nvPr>
        </p:nvSpPr>
        <p:spPr>
          <a:xfrm>
            <a:off x="35496" y="1295400"/>
            <a:ext cx="8856983" cy="4869904"/>
          </a:xfrm>
        </p:spPr>
        <p:txBody>
          <a:bodyPr>
            <a:noAutofit/>
          </a:bodyPr>
          <a:lstStyle/>
          <a:p>
            <a:r>
              <a:rPr lang="en-US" sz="2000" b="0" i="0" u="none" strike="noStrike" baseline="0" dirty="0"/>
              <a:t>RBV theorists suggest that strategic resources:  </a:t>
            </a:r>
          </a:p>
          <a:p>
            <a:pPr marL="0" indent="0">
              <a:buNone/>
            </a:pPr>
            <a:r>
              <a:rPr lang="en-US" altLang="zh-CN" sz="2000" dirty="0">
                <a:latin typeface="Times New Roman" panose="02020603050405020304" pitchFamily="18" charset="0"/>
              </a:rPr>
              <a:t>      (i</a:t>
            </a:r>
            <a:r>
              <a:rPr lang="en-US" altLang="zh-CN" sz="2000" dirty="0"/>
              <a:t>) Heterogeneous across firms in an industry</a:t>
            </a:r>
          </a:p>
          <a:p>
            <a:pPr marL="0" indent="0" algn="just">
              <a:buNone/>
            </a:pPr>
            <a:r>
              <a:rPr lang="en-US" altLang="zh-CN" sz="2000" dirty="0"/>
              <a:t>       (ii) </a:t>
            </a:r>
            <a:r>
              <a:rPr lang="en-US" altLang="zh-CN" sz="2000" i="1" dirty="0"/>
              <a:t>Imperfectly imitable </a:t>
            </a:r>
            <a:r>
              <a:rPr lang="en-US" altLang="zh-CN" sz="2000" dirty="0"/>
              <a:t>and </a:t>
            </a:r>
            <a:r>
              <a:rPr lang="en-US" altLang="zh-CN" sz="2000" i="1" dirty="0"/>
              <a:t>imperfectly mobile</a:t>
            </a:r>
          </a:p>
          <a:p>
            <a:pPr marL="0" indent="0">
              <a:buNone/>
            </a:pPr>
            <a:r>
              <a:rPr lang="en-US" altLang="zh-CN" sz="2000" dirty="0"/>
              <a:t>       (iii) Have no substitutes that are easily imitable or mobile</a:t>
            </a:r>
          </a:p>
          <a:p>
            <a:pPr>
              <a:spcBef>
                <a:spcPts val="1800"/>
              </a:spcBef>
            </a:pPr>
            <a:r>
              <a:rPr lang="en-US" altLang="zh-CN" sz="2000" dirty="0"/>
              <a:t>There has been continuing debate on resources tradability</a:t>
            </a:r>
          </a:p>
          <a:p>
            <a:pPr marL="0" indent="0" algn="l">
              <a:buNone/>
            </a:pPr>
            <a:r>
              <a:rPr lang="en-US" sz="2000" b="0" i="0" u="none" strike="noStrike" baseline="0" dirty="0"/>
              <a:t>       </a:t>
            </a:r>
            <a:r>
              <a:rPr lang="en-US" sz="2000" dirty="0"/>
              <a:t>--</a:t>
            </a:r>
            <a:r>
              <a:rPr lang="en-US" sz="2000" b="0" i="0" u="none" strike="noStrike" baseline="0" dirty="0"/>
              <a:t> Barney (1986a) maintains that there exist reasonably competitive  </a:t>
            </a:r>
          </a:p>
          <a:p>
            <a:pPr marL="0" indent="0" algn="l">
              <a:buNone/>
            </a:pPr>
            <a:r>
              <a:rPr lang="en-US" sz="2000" dirty="0"/>
              <a:t>        </a:t>
            </a:r>
            <a:r>
              <a:rPr lang="en-US" sz="2000" b="0" i="0" u="none" strike="noStrike" baseline="0" dirty="0"/>
              <a:t>markets for strategic resources</a:t>
            </a:r>
          </a:p>
          <a:p>
            <a:pPr marL="0" indent="0" algn="l">
              <a:buNone/>
            </a:pPr>
            <a:r>
              <a:rPr lang="en-US" sz="2000" b="0" i="0" u="none" strike="noStrike" baseline="0" dirty="0"/>
              <a:t>       -- Dierickx and Cool (1989) </a:t>
            </a:r>
            <a:r>
              <a:rPr lang="en-US" sz="2000" dirty="0"/>
              <a:t>submit</a:t>
            </a:r>
            <a:r>
              <a:rPr lang="en-US" sz="2000" b="0" i="0" u="none" strike="noStrike" baseline="0" dirty="0"/>
              <a:t> that unique and valuable resources such as</a:t>
            </a:r>
          </a:p>
          <a:p>
            <a:pPr marL="0" indent="0" algn="l">
              <a:buNone/>
            </a:pPr>
            <a:r>
              <a:rPr lang="en-US" sz="2000" dirty="0"/>
              <a:t>       </a:t>
            </a:r>
            <a:r>
              <a:rPr lang="en-US" sz="2000" b="0" i="0" u="none" strike="noStrike" baseline="0" dirty="0"/>
              <a:t>reputation cannot be readily acquired on a market and thus </a:t>
            </a:r>
            <a:r>
              <a:rPr lang="en-US" sz="2000" dirty="0"/>
              <a:t>are </a:t>
            </a:r>
            <a:r>
              <a:rPr lang="en-US" sz="2000" b="0" i="0" u="none" strike="noStrike" baseline="0" dirty="0"/>
              <a:t>not tradable.</a:t>
            </a:r>
            <a:endParaRPr lang="en-US" altLang="zh-CN" sz="2000" dirty="0"/>
          </a:p>
          <a:p>
            <a:pPr>
              <a:spcBef>
                <a:spcPts val="1800"/>
              </a:spcBef>
            </a:pPr>
            <a:r>
              <a:rPr lang="en-US" altLang="zh-CN" sz="2000" dirty="0"/>
              <a:t>Previous research has largely overlooked the means of replicating a resource under the guidance of its present employer.</a:t>
            </a:r>
            <a:endParaRPr lang="zh-CN" altLang="en-US" sz="2000" dirty="0"/>
          </a:p>
        </p:txBody>
      </p:sp>
    </p:spTree>
    <p:extLst>
      <p:ext uri="{BB962C8B-B14F-4D97-AF65-F5344CB8AC3E}">
        <p14:creationId xmlns:p14="http://schemas.microsoft.com/office/powerpoint/2010/main" val="58948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4711"/>
            <a:ext cx="9108504" cy="1152128"/>
          </a:xfrm>
        </p:spPr>
        <p:txBody>
          <a:bodyPr>
            <a:noAutofit/>
          </a:bodyPr>
          <a:lstStyle/>
          <a:p>
            <a:r>
              <a:rPr lang="en-US" sz="3600" b="1" dirty="0">
                <a:solidFill>
                  <a:srgbClr val="000066"/>
                </a:solidFill>
              </a:rPr>
              <a:t>Research Questions</a:t>
            </a:r>
          </a:p>
        </p:txBody>
      </p:sp>
      <p:sp>
        <p:nvSpPr>
          <p:cNvPr id="4" name="Slide Number Placeholder 3"/>
          <p:cNvSpPr>
            <a:spLocks noGrp="1"/>
          </p:cNvSpPr>
          <p:nvPr>
            <p:ph type="sldNum" sz="quarter" idx="12"/>
          </p:nvPr>
        </p:nvSpPr>
        <p:spPr>
          <a:xfrm>
            <a:off x="8153400" y="6356350"/>
            <a:ext cx="533400" cy="365125"/>
          </a:xfrm>
        </p:spPr>
        <p:txBody>
          <a:bodyPr/>
          <a:lstStyle/>
          <a:p>
            <a:fld id="{5F8C7318-DA4F-4747-A4B0-DD20411D1689}" type="slidenum">
              <a:rPr lang="en-US" smtClean="0">
                <a:solidFill>
                  <a:schemeClr val="bg1"/>
                </a:solidFill>
              </a:rPr>
              <a:t>3</a:t>
            </a:fld>
            <a:endParaRPr lang="en-US" dirty="0">
              <a:solidFill>
                <a:schemeClr val="bg1"/>
              </a:solidFill>
            </a:endParaRPr>
          </a:p>
        </p:txBody>
      </p:sp>
      <p:sp>
        <p:nvSpPr>
          <p:cNvPr id="6" name="内容占位符 5">
            <a:extLst>
              <a:ext uri="{FF2B5EF4-FFF2-40B4-BE49-F238E27FC236}">
                <a16:creationId xmlns:a16="http://schemas.microsoft.com/office/drawing/2014/main" id="{272AC6AB-CD87-446C-A7B5-55865E346605}"/>
              </a:ext>
            </a:extLst>
          </p:cNvPr>
          <p:cNvSpPr>
            <a:spLocks noGrp="1"/>
          </p:cNvSpPr>
          <p:nvPr>
            <p:ph idx="1"/>
          </p:nvPr>
        </p:nvSpPr>
        <p:spPr>
          <a:xfrm>
            <a:off x="179512" y="1628800"/>
            <a:ext cx="8686800" cy="4267200"/>
          </a:xfrm>
        </p:spPr>
        <p:txBody>
          <a:bodyPr>
            <a:normAutofit/>
          </a:bodyPr>
          <a:lstStyle/>
          <a:p>
            <a:r>
              <a:rPr lang="en-US" altLang="zh-CN" sz="2600" dirty="0"/>
              <a:t>Under what conditions, if any, can imperfectly imitable and imperfectly mobile resources be gainfully traded across firms?</a:t>
            </a:r>
          </a:p>
          <a:p>
            <a:endParaRPr lang="en-US" altLang="zh-CN" sz="2600" dirty="0"/>
          </a:p>
          <a:p>
            <a:r>
              <a:rPr lang="en-US" altLang="zh-CN" sz="2600" dirty="0"/>
              <a:t>What are the main difficulties of trading in such resources? </a:t>
            </a:r>
          </a:p>
          <a:p>
            <a:endParaRPr lang="en-US" altLang="zh-CN" sz="2600" dirty="0"/>
          </a:p>
          <a:p>
            <a:r>
              <a:rPr lang="en-US" altLang="zh-CN" sz="2600" dirty="0"/>
              <a:t>What mechanisms can be used to mitigate the various trading difficulties and how might the exchange structure between the trading parties be affected by adoption of those mechanisms?</a:t>
            </a:r>
            <a:endParaRPr lang="zh-CN" altLang="en-US" sz="2600" dirty="0"/>
          </a:p>
        </p:txBody>
      </p:sp>
    </p:spTree>
    <p:extLst>
      <p:ext uri="{BB962C8B-B14F-4D97-AF65-F5344CB8AC3E}">
        <p14:creationId xmlns:p14="http://schemas.microsoft.com/office/powerpoint/2010/main" val="229241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53400" y="6356350"/>
            <a:ext cx="533400" cy="365125"/>
          </a:xfrm>
        </p:spPr>
        <p:txBody>
          <a:bodyPr/>
          <a:lstStyle/>
          <a:p>
            <a:fld id="{5F8C7318-DA4F-4747-A4B0-DD20411D1689}" type="slidenum">
              <a:rPr lang="en-US" smtClean="0">
                <a:solidFill>
                  <a:schemeClr val="bg1"/>
                </a:solidFill>
              </a:rPr>
              <a:t>4</a:t>
            </a:fld>
            <a:endParaRPr lang="en-US" dirty="0">
              <a:solidFill>
                <a:schemeClr val="bg1"/>
              </a:solidFill>
            </a:endParaRPr>
          </a:p>
        </p:txBody>
      </p:sp>
      <p:sp>
        <p:nvSpPr>
          <p:cNvPr id="6" name="内容占位符 5">
            <a:extLst>
              <a:ext uri="{FF2B5EF4-FFF2-40B4-BE49-F238E27FC236}">
                <a16:creationId xmlns:a16="http://schemas.microsoft.com/office/drawing/2014/main" id="{272AC6AB-CD87-446C-A7B5-55865E346605}"/>
              </a:ext>
            </a:extLst>
          </p:cNvPr>
          <p:cNvSpPr>
            <a:spLocks noGrp="1"/>
          </p:cNvSpPr>
          <p:nvPr>
            <p:ph idx="1"/>
          </p:nvPr>
        </p:nvSpPr>
        <p:spPr>
          <a:xfrm>
            <a:off x="163557" y="1772816"/>
            <a:ext cx="8431959" cy="1170856"/>
          </a:xfrm>
        </p:spPr>
        <p:txBody>
          <a:bodyPr>
            <a:noAutofit/>
          </a:bodyPr>
          <a:lstStyle/>
          <a:p>
            <a:r>
              <a:rPr lang="en-US" altLang="zh-CN" sz="2400" dirty="0"/>
              <a:t>Three component of strategic assets: Physical assets, human skills, and organizational routines</a:t>
            </a:r>
          </a:p>
          <a:p>
            <a:r>
              <a:rPr lang="en-US" altLang="zh-CN" sz="2400" dirty="0"/>
              <a:t>Multiple ways of trading in strategic resources:</a:t>
            </a:r>
            <a:endParaRPr lang="en-US" sz="2400" dirty="0"/>
          </a:p>
          <a:p>
            <a:pPr marL="0" indent="0">
              <a:buNone/>
            </a:pPr>
            <a:endParaRPr lang="en-US" altLang="zh-CN" sz="2400" dirty="0"/>
          </a:p>
        </p:txBody>
      </p:sp>
      <p:sp>
        <p:nvSpPr>
          <p:cNvPr id="7" name="TextBox 6">
            <a:extLst>
              <a:ext uri="{FF2B5EF4-FFF2-40B4-BE49-F238E27FC236}">
                <a16:creationId xmlns:a16="http://schemas.microsoft.com/office/drawing/2014/main" id="{19B102C0-E390-4744-A394-DF8FEB7DCCA7}"/>
              </a:ext>
            </a:extLst>
          </p:cNvPr>
          <p:cNvSpPr txBox="1"/>
          <p:nvPr/>
        </p:nvSpPr>
        <p:spPr>
          <a:xfrm>
            <a:off x="0" y="612526"/>
            <a:ext cx="9108504" cy="1077218"/>
          </a:xfrm>
          <a:prstGeom prst="rect">
            <a:avLst/>
          </a:prstGeom>
          <a:noFill/>
        </p:spPr>
        <p:txBody>
          <a:bodyPr wrap="square">
            <a:spAutoFit/>
          </a:bodyPr>
          <a:lstStyle/>
          <a:p>
            <a:pPr algn="ctr"/>
            <a:r>
              <a:rPr lang="en-US" sz="3200" b="1" i="0" u="none" strike="noStrike" baseline="0" dirty="0">
                <a:solidFill>
                  <a:srgbClr val="000066"/>
                </a:solidFill>
              </a:rPr>
              <a:t>Question 1</a:t>
            </a:r>
            <a:r>
              <a:rPr lang="en-US" sz="3200" i="0" u="none" strike="noStrike" baseline="0" dirty="0">
                <a:solidFill>
                  <a:srgbClr val="000066"/>
                </a:solidFill>
              </a:rPr>
              <a:t>: What are the Conditions for                     Strategic Resources to be </a:t>
            </a:r>
            <a:r>
              <a:rPr lang="en-US" sz="3200" dirty="0">
                <a:solidFill>
                  <a:srgbClr val="000066"/>
                </a:solidFill>
              </a:rPr>
              <a:t>G</a:t>
            </a:r>
            <a:r>
              <a:rPr lang="en-US" sz="3200" i="0" u="none" strike="noStrike" baseline="0" dirty="0">
                <a:solidFill>
                  <a:srgbClr val="000066"/>
                </a:solidFill>
              </a:rPr>
              <a:t>ainfully </a:t>
            </a:r>
            <a:r>
              <a:rPr lang="en-US" sz="3200" dirty="0">
                <a:solidFill>
                  <a:srgbClr val="000066"/>
                </a:solidFill>
              </a:rPr>
              <a:t>T</a:t>
            </a:r>
            <a:r>
              <a:rPr lang="en-US" sz="3200" i="0" u="none" strike="noStrike" baseline="0" dirty="0">
                <a:solidFill>
                  <a:srgbClr val="000066"/>
                </a:solidFill>
              </a:rPr>
              <a:t>raded</a:t>
            </a:r>
          </a:p>
        </p:txBody>
      </p:sp>
      <p:sp>
        <p:nvSpPr>
          <p:cNvPr id="14" name="文本框 10">
            <a:extLst>
              <a:ext uri="{FF2B5EF4-FFF2-40B4-BE49-F238E27FC236}">
                <a16:creationId xmlns:a16="http://schemas.microsoft.com/office/drawing/2014/main" id="{B42F18BF-CD68-427A-862F-EB5F35FC089C}"/>
              </a:ext>
            </a:extLst>
          </p:cNvPr>
          <p:cNvSpPr txBox="1"/>
          <p:nvPr/>
        </p:nvSpPr>
        <p:spPr>
          <a:xfrm>
            <a:off x="778089" y="3072900"/>
            <a:ext cx="7874474" cy="2308324"/>
          </a:xfrm>
          <a:prstGeom prst="rect">
            <a:avLst/>
          </a:prstGeom>
          <a:noFill/>
        </p:spPr>
        <p:txBody>
          <a:bodyPr wrap="square" rtlCol="0">
            <a:spAutoFit/>
          </a:bodyPr>
          <a:lstStyle/>
          <a:p>
            <a:pPr marL="342900" indent="-342900">
              <a:buFont typeface="+mj-lt"/>
              <a:buAutoNum type="arabicPeriod"/>
            </a:pPr>
            <a:r>
              <a:rPr lang="en-US" altLang="zh-CN" sz="2400" dirty="0"/>
              <a:t>Acquisition of the whole firm or part of the firm</a:t>
            </a:r>
          </a:p>
          <a:p>
            <a:pPr marL="342900" indent="-342900">
              <a:buFont typeface="+mj-lt"/>
              <a:buAutoNum type="arabicPeriod"/>
            </a:pPr>
            <a:r>
              <a:rPr lang="en-US" altLang="zh-CN" sz="2400" dirty="0"/>
              <a:t>Purchase of the </a:t>
            </a:r>
            <a:r>
              <a:rPr lang="en-US" altLang="zh-CN" sz="2400" i="1" dirty="0"/>
              <a:t>resource’s service </a:t>
            </a:r>
            <a:r>
              <a:rPr lang="en-US" altLang="zh-CN" sz="2400" dirty="0"/>
              <a:t>from the firm that possesses it</a:t>
            </a:r>
          </a:p>
          <a:p>
            <a:pPr marL="342900" indent="-342900">
              <a:buFont typeface="+mj-lt"/>
              <a:buAutoNum type="arabicPeriod"/>
            </a:pPr>
            <a:r>
              <a:rPr lang="en-US" altLang="zh-CN" sz="2400" dirty="0"/>
              <a:t>Transfer of the skills and organization routines that make up the resource of the firm that presently employs it.</a:t>
            </a:r>
            <a:endParaRPr lang="zh-CN" altLang="en-US" sz="2400" dirty="0"/>
          </a:p>
          <a:p>
            <a:pPr marL="342900" indent="-342900">
              <a:buFont typeface="+mj-lt"/>
              <a:buAutoNum type="arabicPeriod"/>
            </a:pPr>
            <a:endParaRPr lang="zh-CN" altLang="en-US" sz="2400" dirty="0"/>
          </a:p>
        </p:txBody>
      </p:sp>
      <p:sp>
        <p:nvSpPr>
          <p:cNvPr id="19" name="TextBox 18">
            <a:extLst>
              <a:ext uri="{FF2B5EF4-FFF2-40B4-BE49-F238E27FC236}">
                <a16:creationId xmlns:a16="http://schemas.microsoft.com/office/drawing/2014/main" id="{4A3D4FA8-A421-4A79-8409-0B8F223A022A}"/>
              </a:ext>
            </a:extLst>
          </p:cNvPr>
          <p:cNvSpPr txBox="1"/>
          <p:nvPr/>
        </p:nvSpPr>
        <p:spPr>
          <a:xfrm>
            <a:off x="778088" y="5027281"/>
            <a:ext cx="7683755" cy="707886"/>
          </a:xfrm>
          <a:prstGeom prst="rect">
            <a:avLst/>
          </a:prstGeom>
          <a:noFill/>
        </p:spPr>
        <p:txBody>
          <a:bodyPr wrap="square">
            <a:spAutoFit/>
          </a:bodyPr>
          <a:lstStyle/>
          <a:p>
            <a:r>
              <a:rPr lang="en-US" altLang="zh-CN" sz="2000" dirty="0"/>
              <a:t>The latter two ways do not remove the resource from the possession (e.g., cross-licensing agreement or joint venture)</a:t>
            </a:r>
            <a:endParaRPr lang="zh-CN" altLang="en-US" sz="2000" dirty="0"/>
          </a:p>
        </p:txBody>
      </p:sp>
    </p:spTree>
    <p:extLst>
      <p:ext uri="{BB962C8B-B14F-4D97-AF65-F5344CB8AC3E}">
        <p14:creationId xmlns:p14="http://schemas.microsoft.com/office/powerpoint/2010/main" val="193478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53400" y="6356350"/>
            <a:ext cx="533400" cy="365125"/>
          </a:xfrm>
        </p:spPr>
        <p:txBody>
          <a:bodyPr/>
          <a:lstStyle/>
          <a:p>
            <a:fld id="{5F8C7318-DA4F-4747-A4B0-DD20411D1689}" type="slidenum">
              <a:rPr lang="en-US" smtClean="0">
                <a:solidFill>
                  <a:schemeClr val="bg1"/>
                </a:solidFill>
              </a:rPr>
              <a:t>5</a:t>
            </a:fld>
            <a:endParaRPr lang="en-US" dirty="0">
              <a:solidFill>
                <a:schemeClr val="bg1"/>
              </a:solidFill>
            </a:endParaRPr>
          </a:p>
        </p:txBody>
      </p:sp>
      <p:sp>
        <p:nvSpPr>
          <p:cNvPr id="6" name="内容占位符 5">
            <a:extLst>
              <a:ext uri="{FF2B5EF4-FFF2-40B4-BE49-F238E27FC236}">
                <a16:creationId xmlns:a16="http://schemas.microsoft.com/office/drawing/2014/main" id="{272AC6AB-CD87-446C-A7B5-55865E346605}"/>
              </a:ext>
            </a:extLst>
          </p:cNvPr>
          <p:cNvSpPr>
            <a:spLocks noGrp="1"/>
          </p:cNvSpPr>
          <p:nvPr>
            <p:ph idx="1"/>
          </p:nvPr>
        </p:nvSpPr>
        <p:spPr>
          <a:xfrm>
            <a:off x="163557" y="1772816"/>
            <a:ext cx="8431959" cy="1170856"/>
          </a:xfrm>
        </p:spPr>
        <p:txBody>
          <a:bodyPr>
            <a:noAutofit/>
          </a:bodyPr>
          <a:lstStyle/>
          <a:p>
            <a:r>
              <a:rPr lang="en-US" altLang="zh-CN" sz="2400" dirty="0"/>
              <a:t>Three component of strategic assets: Physical assets, human skills, and organizational routines</a:t>
            </a:r>
          </a:p>
          <a:p>
            <a:r>
              <a:rPr lang="en-US" altLang="zh-CN" sz="2400" dirty="0"/>
              <a:t>Multiple ways of trading in strategic resources:</a:t>
            </a:r>
            <a:endParaRPr lang="en-US" sz="2400" dirty="0"/>
          </a:p>
          <a:p>
            <a:pPr marL="0" indent="0">
              <a:buNone/>
            </a:pPr>
            <a:endParaRPr lang="en-US" altLang="zh-CN" sz="2400" dirty="0"/>
          </a:p>
        </p:txBody>
      </p:sp>
      <p:sp>
        <p:nvSpPr>
          <p:cNvPr id="7" name="TextBox 6">
            <a:extLst>
              <a:ext uri="{FF2B5EF4-FFF2-40B4-BE49-F238E27FC236}">
                <a16:creationId xmlns:a16="http://schemas.microsoft.com/office/drawing/2014/main" id="{19B102C0-E390-4744-A394-DF8FEB7DCCA7}"/>
              </a:ext>
            </a:extLst>
          </p:cNvPr>
          <p:cNvSpPr txBox="1"/>
          <p:nvPr/>
        </p:nvSpPr>
        <p:spPr>
          <a:xfrm>
            <a:off x="0" y="612526"/>
            <a:ext cx="9108504" cy="1077218"/>
          </a:xfrm>
          <a:prstGeom prst="rect">
            <a:avLst/>
          </a:prstGeom>
          <a:noFill/>
        </p:spPr>
        <p:txBody>
          <a:bodyPr wrap="square">
            <a:spAutoFit/>
          </a:bodyPr>
          <a:lstStyle/>
          <a:p>
            <a:pPr algn="ctr"/>
            <a:r>
              <a:rPr lang="en-US" sz="3200" b="1" i="0" u="none" strike="noStrike" baseline="0" dirty="0">
                <a:solidFill>
                  <a:srgbClr val="000066"/>
                </a:solidFill>
              </a:rPr>
              <a:t>Question 1</a:t>
            </a:r>
            <a:r>
              <a:rPr lang="en-US" sz="3200" i="0" u="none" strike="noStrike" baseline="0" dirty="0">
                <a:solidFill>
                  <a:srgbClr val="000066"/>
                </a:solidFill>
              </a:rPr>
              <a:t>: What are the Conditions for                     Strategic Resources to be </a:t>
            </a:r>
            <a:r>
              <a:rPr lang="en-US" sz="3200" dirty="0">
                <a:solidFill>
                  <a:srgbClr val="000066"/>
                </a:solidFill>
              </a:rPr>
              <a:t>G</a:t>
            </a:r>
            <a:r>
              <a:rPr lang="en-US" sz="3200" i="0" u="none" strike="noStrike" baseline="0" dirty="0">
                <a:solidFill>
                  <a:srgbClr val="000066"/>
                </a:solidFill>
              </a:rPr>
              <a:t>ainfully </a:t>
            </a:r>
            <a:r>
              <a:rPr lang="en-US" sz="3200" dirty="0">
                <a:solidFill>
                  <a:srgbClr val="000066"/>
                </a:solidFill>
              </a:rPr>
              <a:t>T</a:t>
            </a:r>
            <a:r>
              <a:rPr lang="en-US" sz="3200" i="0" u="none" strike="noStrike" baseline="0" dirty="0">
                <a:solidFill>
                  <a:srgbClr val="000066"/>
                </a:solidFill>
              </a:rPr>
              <a:t>raded</a:t>
            </a:r>
          </a:p>
        </p:txBody>
      </p:sp>
      <p:sp>
        <p:nvSpPr>
          <p:cNvPr id="14" name="文本框 10">
            <a:extLst>
              <a:ext uri="{FF2B5EF4-FFF2-40B4-BE49-F238E27FC236}">
                <a16:creationId xmlns:a16="http://schemas.microsoft.com/office/drawing/2014/main" id="{B42F18BF-CD68-427A-862F-EB5F35FC089C}"/>
              </a:ext>
            </a:extLst>
          </p:cNvPr>
          <p:cNvSpPr txBox="1"/>
          <p:nvPr/>
        </p:nvSpPr>
        <p:spPr>
          <a:xfrm>
            <a:off x="750550" y="3192050"/>
            <a:ext cx="7874474" cy="1661993"/>
          </a:xfrm>
          <a:prstGeom prst="rect">
            <a:avLst/>
          </a:prstGeom>
          <a:noFill/>
        </p:spPr>
        <p:txBody>
          <a:bodyPr wrap="square" rtlCol="0">
            <a:spAutoFit/>
          </a:bodyPr>
          <a:lstStyle/>
          <a:p>
            <a:pPr marL="342900" indent="-342900">
              <a:buFont typeface="+mj-lt"/>
              <a:buAutoNum type="arabicPeriod"/>
            </a:pPr>
            <a:r>
              <a:rPr lang="en-US" altLang="zh-CN" sz="2400" b="0" i="0" u="none" strike="noStrike" dirty="0">
                <a:effectLst/>
                <a:latin typeface="-apple-system"/>
              </a:rPr>
              <a:t>Resource Gap</a:t>
            </a:r>
          </a:p>
          <a:p>
            <a:pPr marL="342900" indent="-342900">
              <a:spcBef>
                <a:spcPts val="1800"/>
              </a:spcBef>
              <a:buFont typeface="+mj-lt"/>
              <a:buAutoNum type="arabicPeriod"/>
            </a:pPr>
            <a:r>
              <a:rPr lang="en-US" altLang="zh-CN" sz="2400" b="0" i="0" u="none" strike="noStrike" dirty="0">
                <a:effectLst/>
                <a:latin typeface="-apple-system"/>
              </a:rPr>
              <a:t>Resource Complementarity</a:t>
            </a:r>
          </a:p>
          <a:p>
            <a:pPr marL="342900" indent="-342900">
              <a:spcBef>
                <a:spcPts val="1800"/>
              </a:spcBef>
              <a:buFont typeface="+mj-lt"/>
              <a:buAutoNum type="arabicPeriod"/>
            </a:pPr>
            <a:r>
              <a:rPr lang="en-US" altLang="zh-CN" sz="2400" b="0" i="0" u="none" strike="noStrike" dirty="0">
                <a:effectLst/>
                <a:latin typeface="-apple-system"/>
              </a:rPr>
              <a:t>Appropriability of Benefits</a:t>
            </a:r>
            <a:endParaRPr lang="zh-CN" altLang="en-US" sz="2400" dirty="0"/>
          </a:p>
        </p:txBody>
      </p:sp>
      <p:sp>
        <p:nvSpPr>
          <p:cNvPr id="19" name="TextBox 18">
            <a:extLst>
              <a:ext uri="{FF2B5EF4-FFF2-40B4-BE49-F238E27FC236}">
                <a16:creationId xmlns:a16="http://schemas.microsoft.com/office/drawing/2014/main" id="{4A3D4FA8-A421-4A79-8409-0B8F223A022A}"/>
              </a:ext>
            </a:extLst>
          </p:cNvPr>
          <p:cNvSpPr txBox="1"/>
          <p:nvPr/>
        </p:nvSpPr>
        <p:spPr>
          <a:xfrm>
            <a:off x="778088" y="5027281"/>
            <a:ext cx="7683755" cy="707886"/>
          </a:xfrm>
          <a:prstGeom prst="rect">
            <a:avLst/>
          </a:prstGeom>
          <a:noFill/>
        </p:spPr>
        <p:txBody>
          <a:bodyPr wrap="square">
            <a:spAutoFit/>
          </a:bodyPr>
          <a:lstStyle/>
          <a:p>
            <a:r>
              <a:rPr lang="en-US" altLang="zh-CN" sz="2000" dirty="0"/>
              <a:t>The latter two ways do not remove the resource from the possession (e.g., cross-licensing agreement or joint venture)</a:t>
            </a:r>
            <a:endParaRPr lang="zh-CN" altLang="en-US" sz="2000" dirty="0"/>
          </a:p>
        </p:txBody>
      </p:sp>
    </p:spTree>
    <p:extLst>
      <p:ext uri="{BB962C8B-B14F-4D97-AF65-F5344CB8AC3E}">
        <p14:creationId xmlns:p14="http://schemas.microsoft.com/office/powerpoint/2010/main" val="251997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94147-C9BC-4081-945D-3379FDCD5BBA}"/>
              </a:ext>
            </a:extLst>
          </p:cNvPr>
          <p:cNvSpPr>
            <a:spLocks noGrp="1"/>
          </p:cNvSpPr>
          <p:nvPr>
            <p:ph type="title"/>
          </p:nvPr>
        </p:nvSpPr>
        <p:spPr>
          <a:xfrm>
            <a:off x="0" y="620688"/>
            <a:ext cx="9144000" cy="914400"/>
          </a:xfrm>
        </p:spPr>
        <p:txBody>
          <a:bodyPr>
            <a:noAutofit/>
          </a:bodyPr>
          <a:lstStyle/>
          <a:p>
            <a:pPr algn="l"/>
            <a:r>
              <a:rPr lang="en-US" sz="2800" dirty="0">
                <a:solidFill>
                  <a:srgbClr val="000066"/>
                </a:solidFill>
                <a:latin typeface="+mn-lt"/>
              </a:rPr>
              <a:t>RBV T</a:t>
            </a:r>
            <a:r>
              <a:rPr lang="en-US" sz="2800" b="0" i="0" u="none" strike="noStrike" baseline="0" dirty="0">
                <a:solidFill>
                  <a:srgbClr val="000066"/>
                </a:solidFill>
                <a:latin typeface="+mn-lt"/>
              </a:rPr>
              <a:t>heorists’ conjectures regarding</a:t>
            </a:r>
            <a:r>
              <a:rPr lang="en-US" altLang="zh-CN" sz="2800" dirty="0">
                <a:solidFill>
                  <a:srgbClr val="000066"/>
                </a:solidFill>
                <a:latin typeface="+mn-lt"/>
              </a:rPr>
              <a:t> Imitability and Mobility</a:t>
            </a:r>
            <a:endParaRPr lang="zh-CN" altLang="en-US" sz="2800" dirty="0">
              <a:solidFill>
                <a:srgbClr val="000066"/>
              </a:solidFill>
              <a:latin typeface="+mn-lt"/>
            </a:endParaRPr>
          </a:p>
        </p:txBody>
      </p:sp>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6</a:t>
            </a:fld>
            <a:endParaRPr lang="en-US"/>
          </a:p>
        </p:txBody>
      </p:sp>
      <p:sp>
        <p:nvSpPr>
          <p:cNvPr id="3" name="文本框 2">
            <a:extLst>
              <a:ext uri="{FF2B5EF4-FFF2-40B4-BE49-F238E27FC236}">
                <a16:creationId xmlns:a16="http://schemas.microsoft.com/office/drawing/2014/main" id="{C0E6DAC7-C151-4A33-9846-5AAEB23BDFFF}"/>
              </a:ext>
            </a:extLst>
          </p:cNvPr>
          <p:cNvSpPr txBox="1"/>
          <p:nvPr/>
        </p:nvSpPr>
        <p:spPr>
          <a:xfrm>
            <a:off x="431032" y="1382286"/>
            <a:ext cx="8496944" cy="4247317"/>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a:t>Imperfect imitability: causal ambiguity</a:t>
            </a:r>
          </a:p>
          <a:p>
            <a:pPr algn="l">
              <a:spcBef>
                <a:spcPts val="600"/>
              </a:spcBef>
            </a:pPr>
            <a:r>
              <a:rPr lang="en-US" sz="2000" b="0" i="0" u="none" strike="noStrike" baseline="0" dirty="0"/>
              <a:t>Definition: uncertainty about the causal connections between managerial actions and economic results (Lippman &amp; Rumelt, 1982).</a:t>
            </a:r>
          </a:p>
          <a:p>
            <a:r>
              <a:rPr lang="en-US" sz="2000" b="0" i="0" u="none" strike="noStrike" baseline="0" dirty="0"/>
              <a:t>Debate: whether the firm employing strategic resources</a:t>
            </a:r>
            <a:r>
              <a:rPr lang="en-US" sz="2000" dirty="0"/>
              <a:t> </a:t>
            </a:r>
            <a:r>
              <a:rPr lang="en-US" sz="2000" b="0" i="0" u="none" strike="noStrike" baseline="0" dirty="0"/>
              <a:t>is faced with less causal ambiguity compared to its competitors? </a:t>
            </a:r>
          </a:p>
          <a:p>
            <a:pPr algn="l"/>
            <a:r>
              <a:rPr lang="en-US" sz="2000" dirty="0"/>
              <a:t>Chi’s (1994) view: </a:t>
            </a:r>
            <a:r>
              <a:rPr lang="en-US" sz="2000" b="0" i="0" u="none" strike="noStrike" baseline="0" dirty="0"/>
              <a:t>The degree of causal ambiguity experienced by the firm possessing the resources </a:t>
            </a:r>
            <a:r>
              <a:rPr lang="en-US" sz="2000" dirty="0">
                <a:solidFill>
                  <a:srgbClr val="000066"/>
                </a:solidFill>
              </a:rPr>
              <a:t>does not affect the possibility</a:t>
            </a:r>
            <a:r>
              <a:rPr lang="en-US" sz="2000" dirty="0"/>
              <a:t> of trading in but impacts </a:t>
            </a:r>
            <a:r>
              <a:rPr lang="en-US" sz="2000" dirty="0">
                <a:solidFill>
                  <a:srgbClr val="000066"/>
                </a:solidFill>
              </a:rPr>
              <a:t>the way the firm chooses to trade </a:t>
            </a:r>
            <a:r>
              <a:rPr lang="en-US" sz="2000" dirty="0"/>
              <a:t>in its strategic resources. </a:t>
            </a:r>
          </a:p>
          <a:p>
            <a:pPr algn="l"/>
            <a:endParaRPr lang="en-US" sz="2000" b="0" i="0" u="none" strike="noStrike" baseline="0" dirty="0"/>
          </a:p>
          <a:p>
            <a:pPr marL="342900" indent="-342900" algn="l">
              <a:buFont typeface="Arial" panose="020B0604020202020204" pitchFamily="34" charset="0"/>
              <a:buChar char="•"/>
            </a:pPr>
            <a:r>
              <a:rPr lang="en-US" altLang="zh-CN" sz="2000" b="1" dirty="0"/>
              <a:t>Imperfect mobility: specificity</a:t>
            </a:r>
          </a:p>
          <a:p>
            <a:pPr algn="l">
              <a:spcBef>
                <a:spcPts val="600"/>
              </a:spcBef>
            </a:pPr>
            <a:r>
              <a:rPr lang="en-US" sz="2000" b="0" i="0" u="none" strike="noStrike" baseline="0" dirty="0"/>
              <a:t>Definition: the condition that a resource is specialized to firm-specific needs so that it has less </a:t>
            </a:r>
            <a:r>
              <a:rPr lang="en-US" sz="2000" dirty="0"/>
              <a:t>economically valuable</a:t>
            </a:r>
            <a:r>
              <a:rPr lang="en-US" sz="2000" b="0" i="0" u="none" strike="noStrike" baseline="0" dirty="0"/>
              <a:t> to other firms than to its present employer</a:t>
            </a:r>
          </a:p>
          <a:p>
            <a:pPr algn="l"/>
            <a:r>
              <a:rPr lang="en-US" sz="2000" b="0" i="0" u="none" strike="noStrike" baseline="0" dirty="0"/>
              <a:t>Debate: the extent to which strategic resources can be traded across firms.</a:t>
            </a:r>
          </a:p>
        </p:txBody>
      </p:sp>
    </p:spTree>
    <p:extLst>
      <p:ext uri="{BB962C8B-B14F-4D97-AF65-F5344CB8AC3E}">
        <p14:creationId xmlns:p14="http://schemas.microsoft.com/office/powerpoint/2010/main" val="20567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EE5EB-8915-4A9F-BC58-588E05AAAED8}"/>
              </a:ext>
            </a:extLst>
          </p:cNvPr>
          <p:cNvSpPr>
            <a:spLocks noGrp="1"/>
          </p:cNvSpPr>
          <p:nvPr>
            <p:ph type="title"/>
          </p:nvPr>
        </p:nvSpPr>
        <p:spPr>
          <a:xfrm>
            <a:off x="-1" y="980728"/>
            <a:ext cx="8316417" cy="792088"/>
          </a:xfrm>
        </p:spPr>
        <p:txBody>
          <a:bodyPr>
            <a:noAutofit/>
          </a:bodyPr>
          <a:lstStyle/>
          <a:p>
            <a:r>
              <a:rPr lang="en-US" altLang="zh-CN" sz="2800" dirty="0">
                <a:solidFill>
                  <a:srgbClr val="000066"/>
                </a:solidFill>
              </a:rPr>
              <a:t>	</a:t>
            </a:r>
            <a:r>
              <a:rPr lang="en-US" altLang="zh-CN" sz="2800" b="1" dirty="0">
                <a:solidFill>
                  <a:srgbClr val="000066"/>
                </a:solidFill>
              </a:rPr>
              <a:t>Chi’s (1994) concept: From mobility to tradability</a:t>
            </a:r>
            <a:br>
              <a:rPr lang="en-US" altLang="zh-CN" sz="2800" b="1" dirty="0">
                <a:solidFill>
                  <a:srgbClr val="000066"/>
                </a:solidFill>
              </a:rPr>
            </a:br>
            <a:endParaRPr lang="en-US" sz="2800" b="1" dirty="0">
              <a:solidFill>
                <a:srgbClr val="000066"/>
              </a:solidFill>
            </a:endParaRPr>
          </a:p>
        </p:txBody>
      </p:sp>
      <p:sp>
        <p:nvSpPr>
          <p:cNvPr id="4" name="Slide Number Placeholder 3">
            <a:extLst>
              <a:ext uri="{FF2B5EF4-FFF2-40B4-BE49-F238E27FC236}">
                <a16:creationId xmlns:a16="http://schemas.microsoft.com/office/drawing/2014/main" id="{84EDF17B-63F9-475D-A467-6852A5E12E92}"/>
              </a:ext>
            </a:extLst>
          </p:cNvPr>
          <p:cNvSpPr>
            <a:spLocks noGrp="1"/>
          </p:cNvSpPr>
          <p:nvPr>
            <p:ph type="sldNum" sz="quarter" idx="12"/>
          </p:nvPr>
        </p:nvSpPr>
        <p:spPr/>
        <p:txBody>
          <a:bodyPr/>
          <a:lstStyle/>
          <a:p>
            <a:fld id="{5F8C7318-DA4F-4747-A4B0-DD20411D1689}" type="slidenum">
              <a:rPr lang="en-US" smtClean="0"/>
              <a:t>7</a:t>
            </a:fld>
            <a:endParaRPr lang="en-US"/>
          </a:p>
        </p:txBody>
      </p:sp>
      <p:sp>
        <p:nvSpPr>
          <p:cNvPr id="6" name="TextBox 5">
            <a:extLst>
              <a:ext uri="{FF2B5EF4-FFF2-40B4-BE49-F238E27FC236}">
                <a16:creationId xmlns:a16="http://schemas.microsoft.com/office/drawing/2014/main" id="{81FECACA-1F7C-4CFD-AA21-E157C4A8DB02}"/>
              </a:ext>
            </a:extLst>
          </p:cNvPr>
          <p:cNvSpPr txBox="1"/>
          <p:nvPr/>
        </p:nvSpPr>
        <p:spPr>
          <a:xfrm>
            <a:off x="597766" y="1556792"/>
            <a:ext cx="7948467" cy="4616648"/>
          </a:xfrm>
          <a:prstGeom prst="rect">
            <a:avLst/>
          </a:prstGeom>
          <a:noFill/>
        </p:spPr>
        <p:txBody>
          <a:bodyPr wrap="square">
            <a:spAutoFit/>
          </a:bodyPr>
          <a:lstStyle/>
          <a:p>
            <a:pPr marL="342900" indent="-342900" algn="l">
              <a:buFont typeface="Arial" panose="020B0604020202020204" pitchFamily="34" charset="0"/>
              <a:buChar char="•"/>
            </a:pPr>
            <a:r>
              <a:rPr lang="en-US" sz="2400" b="0" i="0" u="none" strike="noStrike" baseline="0" dirty="0"/>
              <a:t>Mobility concerns the potential that there exists another </a:t>
            </a:r>
            <a:r>
              <a:rPr lang="en-US" sz="2400" b="0" i="1" u="none" strike="noStrike" baseline="0" dirty="0"/>
              <a:t>user </a:t>
            </a:r>
            <a:r>
              <a:rPr lang="en-US" sz="2400" b="0" i="0" u="none" strike="noStrike" baseline="0" dirty="0"/>
              <a:t>to whom the resource’s long-run value is higher than to its present employer (Peteraf, 1993). </a:t>
            </a:r>
          </a:p>
          <a:p>
            <a:pPr marL="342900" indent="-342900" algn="l">
              <a:spcBef>
                <a:spcPts val="1200"/>
              </a:spcBef>
              <a:buFont typeface="Arial" panose="020B0604020202020204" pitchFamily="34" charset="0"/>
              <a:buChar char="•"/>
            </a:pPr>
            <a:r>
              <a:rPr lang="en-US" sz="2400" dirty="0"/>
              <a:t>T</a:t>
            </a:r>
            <a:r>
              <a:rPr lang="en-US" sz="2400" b="0" i="0" u="none" strike="noStrike" baseline="0" dirty="0"/>
              <a:t>radability concerns the potential that a possibly temporary use of the resource in conjunction with resources that are </a:t>
            </a:r>
            <a:r>
              <a:rPr lang="en-US" sz="2400" b="0" i="1" u="none" strike="noStrike" baseline="0" dirty="0"/>
              <a:t>not </a:t>
            </a:r>
            <a:r>
              <a:rPr lang="en-US" sz="2400" b="0" i="0" u="none" strike="noStrike" baseline="0" dirty="0"/>
              <a:t>put under the-control of the firm can yield a higher economic return than its present best use within the firm. </a:t>
            </a:r>
          </a:p>
          <a:p>
            <a:pPr marL="342900" indent="-342900" algn="l">
              <a:spcBef>
                <a:spcPts val="1200"/>
              </a:spcBef>
              <a:buFont typeface="Wingdings" pitchFamily="2" charset="2"/>
              <a:buChar char="à"/>
            </a:pPr>
            <a:r>
              <a:rPr lang="en-US" sz="2400" b="0" i="0" u="none" strike="noStrike" baseline="0" dirty="0">
                <a:sym typeface="Wingdings" panose="05000000000000000000" pitchFamily="2" charset="2"/>
              </a:rPr>
              <a:t>Adds more possibilities for inter-firm collaboration.  </a:t>
            </a:r>
          </a:p>
          <a:p>
            <a:pPr marL="342900" indent="-342900" algn="l">
              <a:spcBef>
                <a:spcPts val="1200"/>
              </a:spcBef>
              <a:buFont typeface="Wingdings" pitchFamily="2" charset="2"/>
              <a:buChar char="à"/>
            </a:pPr>
            <a:r>
              <a:rPr lang="en-US" altLang="zh-CN" sz="2400" dirty="0">
                <a:latin typeface="-apple-system"/>
              </a:rPr>
              <a:t>I</a:t>
            </a:r>
            <a:r>
              <a:rPr lang="en-US" altLang="zh-CN" sz="2400" b="0" i="0" u="none" strike="noStrike" dirty="0">
                <a:effectLst/>
                <a:latin typeface="-apple-system"/>
              </a:rPr>
              <a:t>dentifies four primary transaction cost problems in                    the trading of strategic resources: adverse selection,                 moral hazard, cheating, and economic holdup</a:t>
            </a:r>
            <a:r>
              <a:rPr lang="en-US" altLang="zh-CN" sz="2400" dirty="0">
                <a:latin typeface="-apple-system"/>
              </a:rPr>
              <a:t> problem.</a:t>
            </a:r>
            <a:r>
              <a:rPr lang="en-US" altLang="zh-CN" sz="2400" dirty="0"/>
              <a:t> </a:t>
            </a:r>
            <a:endParaRPr lang="zh-CN" altLang="en-US" sz="2400" dirty="0"/>
          </a:p>
        </p:txBody>
      </p:sp>
    </p:spTree>
    <p:extLst>
      <p:ext uri="{BB962C8B-B14F-4D97-AF65-F5344CB8AC3E}">
        <p14:creationId xmlns:p14="http://schemas.microsoft.com/office/powerpoint/2010/main" val="223436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294147-C9BC-4081-945D-3379FDCD5BBA}"/>
              </a:ext>
            </a:extLst>
          </p:cNvPr>
          <p:cNvSpPr>
            <a:spLocks noGrp="1"/>
          </p:cNvSpPr>
          <p:nvPr>
            <p:ph type="title"/>
          </p:nvPr>
        </p:nvSpPr>
        <p:spPr>
          <a:xfrm>
            <a:off x="8398" y="532640"/>
            <a:ext cx="9144000" cy="914400"/>
          </a:xfrm>
        </p:spPr>
        <p:txBody>
          <a:bodyPr>
            <a:normAutofit/>
          </a:bodyPr>
          <a:lstStyle/>
          <a:p>
            <a:r>
              <a:rPr lang="en-US" sz="2800" b="1" dirty="0">
                <a:solidFill>
                  <a:srgbClr val="000066"/>
                </a:solidFill>
                <a:latin typeface="+mn-lt"/>
              </a:rPr>
              <a:t>Two n</a:t>
            </a:r>
            <a:r>
              <a:rPr lang="en-US" sz="2800" b="1" i="0" u="none" strike="noStrike" baseline="0" dirty="0">
                <a:solidFill>
                  <a:srgbClr val="000066"/>
                </a:solidFill>
                <a:latin typeface="+mn-lt"/>
              </a:rPr>
              <a:t>ecessary conditions for trading strategic resources</a:t>
            </a:r>
            <a:endParaRPr lang="zh-CN" altLang="en-US" sz="2800" b="1" dirty="0">
              <a:solidFill>
                <a:srgbClr val="000066"/>
              </a:solidFill>
              <a:latin typeface="+mn-lt"/>
            </a:endParaRPr>
          </a:p>
        </p:txBody>
      </p:sp>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8</a:t>
            </a:fld>
            <a:endParaRPr lang="en-US"/>
          </a:p>
        </p:txBody>
      </p:sp>
      <p:sp>
        <p:nvSpPr>
          <p:cNvPr id="24" name="文本框 23">
            <a:extLst>
              <a:ext uri="{FF2B5EF4-FFF2-40B4-BE49-F238E27FC236}">
                <a16:creationId xmlns:a16="http://schemas.microsoft.com/office/drawing/2014/main" id="{66ECE2A0-6D5B-4F59-9032-3C8A6CE9541A}"/>
              </a:ext>
            </a:extLst>
          </p:cNvPr>
          <p:cNvSpPr txBox="1"/>
          <p:nvPr/>
        </p:nvSpPr>
        <p:spPr>
          <a:xfrm>
            <a:off x="557933" y="3329660"/>
            <a:ext cx="8334547" cy="2677656"/>
          </a:xfrm>
          <a:prstGeom prst="rect">
            <a:avLst/>
          </a:prstGeom>
          <a:noFill/>
          <a:ln w="28575">
            <a:noFill/>
          </a:ln>
        </p:spPr>
        <p:txBody>
          <a:bodyPr wrap="square" rtlCol="0">
            <a:spAutoFit/>
          </a:bodyPr>
          <a:lstStyle/>
          <a:p>
            <a:pPr algn="l"/>
            <a:r>
              <a:rPr lang="en-US" altLang="zh-CN" sz="2400" dirty="0"/>
              <a:t>Two firms that possess complementary strategic resources will have an incentive to trade their strategic resources when neither of them expects to be able to exploit the complementarity more profitably by trying to replicated the resources of the other on its own or acquire imperfect substitutes on the open market. </a:t>
            </a:r>
            <a:br>
              <a:rPr lang="en-US" altLang="zh-CN" sz="2400" dirty="0"/>
            </a:br>
            <a:br>
              <a:rPr lang="en-US" altLang="zh-CN" sz="2400" dirty="0"/>
            </a:br>
            <a:endParaRPr lang="zh-CN" altLang="en-US" sz="2400" dirty="0"/>
          </a:p>
        </p:txBody>
      </p:sp>
      <p:sp>
        <p:nvSpPr>
          <p:cNvPr id="16" name="文本框 15">
            <a:extLst>
              <a:ext uri="{FF2B5EF4-FFF2-40B4-BE49-F238E27FC236}">
                <a16:creationId xmlns:a16="http://schemas.microsoft.com/office/drawing/2014/main" id="{633E0176-3F48-4440-B1FA-939FB68DEC97}"/>
              </a:ext>
            </a:extLst>
          </p:cNvPr>
          <p:cNvSpPr txBox="1"/>
          <p:nvPr/>
        </p:nvSpPr>
        <p:spPr>
          <a:xfrm>
            <a:off x="899592" y="2518210"/>
            <a:ext cx="2592288" cy="461665"/>
          </a:xfrm>
          <a:prstGeom prst="rect">
            <a:avLst/>
          </a:prstGeom>
          <a:noFill/>
          <a:ln w="28575">
            <a:solidFill>
              <a:srgbClr val="0070C0"/>
            </a:solidFill>
          </a:ln>
        </p:spPr>
        <p:txBody>
          <a:bodyPr wrap="square" rtlCol="0">
            <a:spAutoFit/>
          </a:bodyPr>
          <a:lstStyle/>
          <a:p>
            <a:r>
              <a:rPr lang="en-US" altLang="zh-CN" sz="2400" dirty="0"/>
              <a:t>Strategic Resources</a:t>
            </a:r>
            <a:endParaRPr lang="zh-CN" altLang="en-US" sz="2400" dirty="0"/>
          </a:p>
        </p:txBody>
      </p:sp>
      <p:sp>
        <p:nvSpPr>
          <p:cNvPr id="18" name="文本框 17">
            <a:extLst>
              <a:ext uri="{FF2B5EF4-FFF2-40B4-BE49-F238E27FC236}">
                <a16:creationId xmlns:a16="http://schemas.microsoft.com/office/drawing/2014/main" id="{B6DAD527-468B-49DE-B000-BEDFA4269B2D}"/>
              </a:ext>
            </a:extLst>
          </p:cNvPr>
          <p:cNvSpPr txBox="1"/>
          <p:nvPr/>
        </p:nvSpPr>
        <p:spPr>
          <a:xfrm>
            <a:off x="4572000" y="2518210"/>
            <a:ext cx="2592288" cy="461665"/>
          </a:xfrm>
          <a:prstGeom prst="rect">
            <a:avLst/>
          </a:prstGeom>
          <a:noFill/>
          <a:ln w="28575">
            <a:solidFill>
              <a:srgbClr val="E46C0A"/>
            </a:solidFill>
          </a:ln>
        </p:spPr>
        <p:txBody>
          <a:bodyPr wrap="square" rtlCol="0">
            <a:spAutoFit/>
          </a:bodyPr>
          <a:lstStyle/>
          <a:p>
            <a:r>
              <a:rPr lang="en-US" altLang="zh-CN" sz="2400" dirty="0"/>
              <a:t>Strategic Resources</a:t>
            </a:r>
            <a:endParaRPr lang="zh-CN" altLang="en-US" sz="2400" dirty="0"/>
          </a:p>
        </p:txBody>
      </p:sp>
      <p:sp>
        <p:nvSpPr>
          <p:cNvPr id="19" name="文本框 18">
            <a:extLst>
              <a:ext uri="{FF2B5EF4-FFF2-40B4-BE49-F238E27FC236}">
                <a16:creationId xmlns:a16="http://schemas.microsoft.com/office/drawing/2014/main" id="{C5E8FA87-BFE2-488E-98C5-06E5AB4239F2}"/>
              </a:ext>
            </a:extLst>
          </p:cNvPr>
          <p:cNvSpPr txBox="1"/>
          <p:nvPr/>
        </p:nvSpPr>
        <p:spPr>
          <a:xfrm>
            <a:off x="539552" y="1595590"/>
            <a:ext cx="5482951" cy="461665"/>
          </a:xfrm>
          <a:prstGeom prst="rect">
            <a:avLst/>
          </a:prstGeom>
          <a:noFill/>
        </p:spPr>
        <p:txBody>
          <a:bodyPr wrap="square" rtlCol="0">
            <a:spAutoFit/>
          </a:bodyPr>
          <a:lstStyle/>
          <a:p>
            <a:r>
              <a:rPr lang="en-US" altLang="zh-CN" sz="2400" b="1" dirty="0"/>
              <a:t>Condition 1</a:t>
            </a:r>
            <a:endParaRPr lang="zh-CN" altLang="en-US" sz="2400" b="1" dirty="0"/>
          </a:p>
        </p:txBody>
      </p:sp>
      <p:sp>
        <p:nvSpPr>
          <p:cNvPr id="5" name="文本框 4">
            <a:extLst>
              <a:ext uri="{FF2B5EF4-FFF2-40B4-BE49-F238E27FC236}">
                <a16:creationId xmlns:a16="http://schemas.microsoft.com/office/drawing/2014/main" id="{E89338EE-7C74-44E7-8B75-BDE7CE2A1E3C}"/>
              </a:ext>
            </a:extLst>
          </p:cNvPr>
          <p:cNvSpPr txBox="1"/>
          <p:nvPr/>
        </p:nvSpPr>
        <p:spPr>
          <a:xfrm>
            <a:off x="3827278" y="2383845"/>
            <a:ext cx="720080" cy="707886"/>
          </a:xfrm>
          <a:prstGeom prst="rect">
            <a:avLst/>
          </a:prstGeom>
          <a:noFill/>
        </p:spPr>
        <p:txBody>
          <a:bodyPr wrap="square" rtlCol="0">
            <a:spAutoFit/>
          </a:bodyPr>
          <a:lstStyle/>
          <a:p>
            <a:r>
              <a:rPr lang="en-US" altLang="zh-CN" sz="4000" dirty="0"/>
              <a:t>+</a:t>
            </a:r>
            <a:endParaRPr lang="zh-CN" altLang="en-US" sz="4000" dirty="0"/>
          </a:p>
        </p:txBody>
      </p:sp>
    </p:spTree>
    <p:extLst>
      <p:ext uri="{BB962C8B-B14F-4D97-AF65-F5344CB8AC3E}">
        <p14:creationId xmlns:p14="http://schemas.microsoft.com/office/powerpoint/2010/main" val="423017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F5C041BD-5454-4B94-9839-4CEA78D6F89E}"/>
              </a:ext>
            </a:extLst>
          </p:cNvPr>
          <p:cNvSpPr>
            <a:spLocks noGrp="1"/>
          </p:cNvSpPr>
          <p:nvPr>
            <p:ph type="sldNum" sz="quarter" idx="12"/>
          </p:nvPr>
        </p:nvSpPr>
        <p:spPr/>
        <p:txBody>
          <a:bodyPr/>
          <a:lstStyle/>
          <a:p>
            <a:fld id="{5F8C7318-DA4F-4747-A4B0-DD20411D1689}" type="slidenum">
              <a:rPr lang="en-US" smtClean="0"/>
              <a:t>9</a:t>
            </a:fld>
            <a:endParaRPr lang="en-US"/>
          </a:p>
        </p:txBody>
      </p:sp>
      <p:sp>
        <p:nvSpPr>
          <p:cNvPr id="15" name="文本框 14">
            <a:extLst>
              <a:ext uri="{FF2B5EF4-FFF2-40B4-BE49-F238E27FC236}">
                <a16:creationId xmlns:a16="http://schemas.microsoft.com/office/drawing/2014/main" id="{F03BFD0D-4664-43FD-988C-E6372C76CC98}"/>
              </a:ext>
            </a:extLst>
          </p:cNvPr>
          <p:cNvSpPr txBox="1"/>
          <p:nvPr/>
        </p:nvSpPr>
        <p:spPr>
          <a:xfrm>
            <a:off x="586918" y="3045470"/>
            <a:ext cx="8233554" cy="2554545"/>
          </a:xfrm>
          <a:prstGeom prst="rect">
            <a:avLst/>
          </a:prstGeom>
          <a:noFill/>
          <a:ln w="28575">
            <a:noFill/>
          </a:ln>
        </p:spPr>
        <p:txBody>
          <a:bodyPr wrap="square" rtlCol="0">
            <a:spAutoFit/>
          </a:bodyPr>
          <a:lstStyle/>
          <a:p>
            <a:r>
              <a:rPr lang="en-US" altLang="zh-CN" sz="2000" dirty="0"/>
              <a:t>When there exists complementarity between the strategic resources of one firm and the normal resources of another firm, the two firms will have an incentive to trade the strategic resources (a) if the former does not expect to be able to exploit the complementarity more profitably by acquiring the normal resources on the open market; and(b) if the latter does not expect to be able to exploit the complementarity more profitably by trying to replicate the strategic resources of the former on its own or acquire imperfect substitutes on the open market.</a:t>
            </a:r>
            <a:endParaRPr lang="zh-CN" altLang="en-US" sz="2000" dirty="0"/>
          </a:p>
        </p:txBody>
      </p:sp>
      <p:sp>
        <p:nvSpPr>
          <p:cNvPr id="16" name="文本框 15">
            <a:extLst>
              <a:ext uri="{FF2B5EF4-FFF2-40B4-BE49-F238E27FC236}">
                <a16:creationId xmlns:a16="http://schemas.microsoft.com/office/drawing/2014/main" id="{633E0176-3F48-4440-B1FA-939FB68DEC97}"/>
              </a:ext>
            </a:extLst>
          </p:cNvPr>
          <p:cNvSpPr txBox="1"/>
          <p:nvPr/>
        </p:nvSpPr>
        <p:spPr>
          <a:xfrm>
            <a:off x="971600" y="2183928"/>
            <a:ext cx="2592288" cy="461665"/>
          </a:xfrm>
          <a:prstGeom prst="rect">
            <a:avLst/>
          </a:prstGeom>
          <a:noFill/>
          <a:ln w="28575">
            <a:solidFill>
              <a:srgbClr val="0070C0"/>
            </a:solidFill>
          </a:ln>
        </p:spPr>
        <p:txBody>
          <a:bodyPr wrap="square" rtlCol="0">
            <a:spAutoFit/>
          </a:bodyPr>
          <a:lstStyle/>
          <a:p>
            <a:r>
              <a:rPr lang="en-US" altLang="zh-CN" sz="2400" dirty="0"/>
              <a:t>Strategic Resources</a:t>
            </a:r>
            <a:endParaRPr lang="zh-CN" altLang="en-US" sz="2400" dirty="0"/>
          </a:p>
        </p:txBody>
      </p:sp>
      <p:sp>
        <p:nvSpPr>
          <p:cNvPr id="18" name="文本框 17">
            <a:extLst>
              <a:ext uri="{FF2B5EF4-FFF2-40B4-BE49-F238E27FC236}">
                <a16:creationId xmlns:a16="http://schemas.microsoft.com/office/drawing/2014/main" id="{B6DAD527-468B-49DE-B000-BEDFA4269B2D}"/>
              </a:ext>
            </a:extLst>
          </p:cNvPr>
          <p:cNvSpPr txBox="1"/>
          <p:nvPr/>
        </p:nvSpPr>
        <p:spPr>
          <a:xfrm>
            <a:off x="4572000" y="2195183"/>
            <a:ext cx="2592288" cy="461665"/>
          </a:xfrm>
          <a:prstGeom prst="rect">
            <a:avLst/>
          </a:prstGeom>
          <a:noFill/>
          <a:ln w="28575">
            <a:solidFill>
              <a:srgbClr val="E46C0A"/>
            </a:solidFill>
          </a:ln>
        </p:spPr>
        <p:txBody>
          <a:bodyPr wrap="square" rtlCol="0">
            <a:spAutoFit/>
          </a:bodyPr>
          <a:lstStyle/>
          <a:p>
            <a:pPr algn="ctr"/>
            <a:r>
              <a:rPr lang="en-US" altLang="zh-CN" sz="2400" dirty="0"/>
              <a:t>Normal Resources</a:t>
            </a:r>
            <a:endParaRPr lang="zh-CN" altLang="en-US" sz="2400" dirty="0"/>
          </a:p>
        </p:txBody>
      </p:sp>
      <p:sp>
        <p:nvSpPr>
          <p:cNvPr id="19" name="文本框 18">
            <a:extLst>
              <a:ext uri="{FF2B5EF4-FFF2-40B4-BE49-F238E27FC236}">
                <a16:creationId xmlns:a16="http://schemas.microsoft.com/office/drawing/2014/main" id="{C5E8FA87-BFE2-488E-98C5-06E5AB4239F2}"/>
              </a:ext>
            </a:extLst>
          </p:cNvPr>
          <p:cNvSpPr txBox="1"/>
          <p:nvPr/>
        </p:nvSpPr>
        <p:spPr>
          <a:xfrm>
            <a:off x="514910" y="1383942"/>
            <a:ext cx="5482951" cy="461665"/>
          </a:xfrm>
          <a:prstGeom prst="rect">
            <a:avLst/>
          </a:prstGeom>
          <a:noFill/>
        </p:spPr>
        <p:txBody>
          <a:bodyPr wrap="square" rtlCol="0">
            <a:spAutoFit/>
          </a:bodyPr>
          <a:lstStyle/>
          <a:p>
            <a:r>
              <a:rPr lang="en-US" altLang="zh-CN" sz="2400" b="1" dirty="0"/>
              <a:t>Condition 2</a:t>
            </a:r>
            <a:endParaRPr lang="zh-CN" altLang="en-US" sz="2400" b="1" dirty="0"/>
          </a:p>
        </p:txBody>
      </p:sp>
      <p:sp>
        <p:nvSpPr>
          <p:cNvPr id="5" name="文本框 4">
            <a:extLst>
              <a:ext uri="{FF2B5EF4-FFF2-40B4-BE49-F238E27FC236}">
                <a16:creationId xmlns:a16="http://schemas.microsoft.com/office/drawing/2014/main" id="{E89338EE-7C74-44E7-8B75-BDE7CE2A1E3C}"/>
              </a:ext>
            </a:extLst>
          </p:cNvPr>
          <p:cNvSpPr txBox="1"/>
          <p:nvPr/>
        </p:nvSpPr>
        <p:spPr>
          <a:xfrm>
            <a:off x="3827278" y="2060818"/>
            <a:ext cx="720080" cy="707886"/>
          </a:xfrm>
          <a:prstGeom prst="rect">
            <a:avLst/>
          </a:prstGeom>
          <a:noFill/>
        </p:spPr>
        <p:txBody>
          <a:bodyPr wrap="square" rtlCol="0">
            <a:spAutoFit/>
          </a:bodyPr>
          <a:lstStyle/>
          <a:p>
            <a:r>
              <a:rPr lang="en-US" altLang="zh-CN" sz="4000" dirty="0"/>
              <a:t>+</a:t>
            </a:r>
            <a:endParaRPr lang="zh-CN" altLang="en-US" sz="4000" dirty="0"/>
          </a:p>
        </p:txBody>
      </p:sp>
      <p:sp>
        <p:nvSpPr>
          <p:cNvPr id="11" name="标题 1">
            <a:extLst>
              <a:ext uri="{FF2B5EF4-FFF2-40B4-BE49-F238E27FC236}">
                <a16:creationId xmlns:a16="http://schemas.microsoft.com/office/drawing/2014/main" id="{E1B9B48D-304B-43F3-9325-C8E47F4D39E8}"/>
              </a:ext>
            </a:extLst>
          </p:cNvPr>
          <p:cNvSpPr txBox="1">
            <a:spLocks/>
          </p:cNvSpPr>
          <p:nvPr/>
        </p:nvSpPr>
        <p:spPr>
          <a:xfrm>
            <a:off x="8398" y="53264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E46C0A"/>
                </a:solidFill>
                <a:latin typeface="+mj-lt"/>
                <a:ea typeface="+mj-ea"/>
                <a:cs typeface="+mj-cs"/>
              </a:defRPr>
            </a:lvl1pPr>
          </a:lstStyle>
          <a:p>
            <a:r>
              <a:rPr lang="en-US" sz="2800" b="1" dirty="0">
                <a:solidFill>
                  <a:srgbClr val="000066"/>
                </a:solidFill>
                <a:latin typeface="+mn-lt"/>
              </a:rPr>
              <a:t>Two necessary conditions for trading strategic resources</a:t>
            </a:r>
            <a:endParaRPr lang="zh-CN" altLang="en-US" sz="2800" b="1" dirty="0">
              <a:solidFill>
                <a:srgbClr val="000066"/>
              </a:solidFill>
              <a:latin typeface="+mn-lt"/>
            </a:endParaRPr>
          </a:p>
        </p:txBody>
      </p:sp>
    </p:spTree>
    <p:extLst>
      <p:ext uri="{BB962C8B-B14F-4D97-AF65-F5344CB8AC3E}">
        <p14:creationId xmlns:p14="http://schemas.microsoft.com/office/powerpoint/2010/main" val="280701957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library_template_gen1</Template>
  <TotalTime>5555</TotalTime>
  <Words>1066</Words>
  <Application>Microsoft Office PowerPoint</Application>
  <PresentationFormat>On-screen Show (4:3)</PresentationFormat>
  <Paragraphs>113</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-apple-system</vt:lpstr>
      <vt:lpstr>Arial</vt:lpstr>
      <vt:lpstr>Calibri</vt:lpstr>
      <vt:lpstr>Times New Roman</vt:lpstr>
      <vt:lpstr>Wingdings</vt:lpstr>
      <vt:lpstr>Office 主题​​</vt:lpstr>
      <vt:lpstr>Trading in Strategic Resources: Necessary Conditions,                          Transaction Cost Problems,                            and Choice of Exchange Structure</vt:lpstr>
      <vt:lpstr>Introduction</vt:lpstr>
      <vt:lpstr>Research Questions</vt:lpstr>
      <vt:lpstr>PowerPoint Presentation</vt:lpstr>
      <vt:lpstr>PowerPoint Presentation</vt:lpstr>
      <vt:lpstr>RBV Theorists’ conjectures regarding Imitability and Mobility</vt:lpstr>
      <vt:lpstr> Chi’s (1994) concept: From mobility to tradability </vt:lpstr>
      <vt:lpstr>Two necessary conditions for trading strategic resources</vt:lpstr>
      <vt:lpstr>PowerPoint Presentation</vt:lpstr>
      <vt:lpstr>Question 2: What are the barriers to imitation and impediments to trading?</vt:lpstr>
      <vt:lpstr>Question 2: Barriers to imitation and                      impediments to trading</vt:lpstr>
      <vt:lpstr>Question 3: Structural Remedies for Transaction Cost Problems</vt:lpstr>
      <vt:lpstr>Overview of problems and remedies</vt:lpstr>
      <vt:lpstr>PowerPoint Presentation</vt:lpstr>
      <vt:lpstr>Contributions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徐明睿</dc:creator>
  <cp:lastModifiedBy>Joe Mahoney</cp:lastModifiedBy>
  <cp:revision>131</cp:revision>
  <cp:lastPrinted>2017-09-27T20:32:51Z</cp:lastPrinted>
  <dcterms:created xsi:type="dcterms:W3CDTF">2017-09-24T18:18:03Z</dcterms:created>
  <dcterms:modified xsi:type="dcterms:W3CDTF">2024-01-22T23:16:34Z</dcterms:modified>
</cp:coreProperties>
</file>